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7" r:id="rId2"/>
    <p:sldId id="330" r:id="rId3"/>
    <p:sldId id="303" r:id="rId4"/>
    <p:sldId id="304" r:id="rId5"/>
    <p:sldId id="305" r:id="rId6"/>
    <p:sldId id="306" r:id="rId7"/>
    <p:sldId id="259" r:id="rId8"/>
    <p:sldId id="261" r:id="rId9"/>
    <p:sldId id="262" r:id="rId10"/>
    <p:sldId id="263" r:id="rId11"/>
    <p:sldId id="307" r:id="rId12"/>
    <p:sldId id="265" r:id="rId13"/>
    <p:sldId id="300" r:id="rId14"/>
    <p:sldId id="266" r:id="rId15"/>
    <p:sldId id="332" r:id="rId16"/>
    <p:sldId id="274" r:id="rId17"/>
    <p:sldId id="278" r:id="rId18"/>
    <p:sldId id="276" r:id="rId19"/>
    <p:sldId id="277" r:id="rId20"/>
    <p:sldId id="285" r:id="rId21"/>
    <p:sldId id="280" r:id="rId22"/>
    <p:sldId id="281" r:id="rId23"/>
    <p:sldId id="282" r:id="rId24"/>
    <p:sldId id="331" r:id="rId25"/>
    <p:sldId id="315" r:id="rId26"/>
    <p:sldId id="316" r:id="rId27"/>
    <p:sldId id="317" r:id="rId28"/>
    <p:sldId id="318" r:id="rId29"/>
    <p:sldId id="319" r:id="rId30"/>
    <p:sldId id="323" r:id="rId31"/>
    <p:sldId id="324" r:id="rId32"/>
    <p:sldId id="325" r:id="rId33"/>
    <p:sldId id="326" r:id="rId34"/>
    <p:sldId id="32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4619114-DDD5-47E7-BF56-A09885CF24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382FEB0-D617-4779-9FC7-1C1213B909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172BF2B8-2437-44F0-ABFB-F3A7468B70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0FBA9F46-640E-4E64-A237-8B9FB9DABF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5BE0214-983F-4C4F-82FC-EA5A781A7D4C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62443E8-0B19-45F6-BB06-1E50C935C8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4ADC927-1A8D-4357-92C3-896246066E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AB1C487-8E01-4540-8319-5439A94FF4F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5F03BBD7-BDAA-4520-BA29-D379D754E9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205420A0-2E44-437F-BE9D-A02F69FF8F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267EBD41-1B0E-4FC4-AC66-74C304C80E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BFFD2D70-8EC4-410E-9903-9F301107EB25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E3BEE239-74B3-48EC-BC89-44BA7D133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C855660-540C-4773-8386-001558832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58BC196-F6C8-45EE-82E6-3E32481B5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0526DB9-72B7-48EB-89F1-A84055FCF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5E0607-82C1-497C-9BFA-2C203D84A77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4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53155E-B0CD-42A3-AF76-22EEBBE781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2B6BE15-2871-48AB-9E05-45666E89ED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8977241-2389-4D77-AA98-A357AB831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BFCC6-F847-47D6-8FBF-73055C85A80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51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926A70-035F-4AA6-A2E8-8B17ABA4CF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A7B2671-5123-4B22-8209-C69C53FEE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0398606-BA0D-4B12-BA2E-710932EEF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1443F-3D01-443E-BCD2-4ED3369DB2C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1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4FA175-3B90-4BB8-A8C4-9B7603A55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A21DD7D-8D3A-4F32-8FE1-15FDAF44E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58F5FE0-8DFF-4391-B334-D1996DCAD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37279-73C8-42D1-92FA-91CB28EA4FF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44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CAE8BB-1680-4953-89C7-DC0C945B6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D56C18A-BA97-42F0-9F8C-A6C7BFCA1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0F23DC7-0174-48C5-B328-647DB6B2D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DA84A-6E1E-47BE-8B10-2B4DA106720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0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C7B7EA-4C06-41E2-AA9C-2E7A184AD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B4F00CA-6A0D-4FA8-B7E2-8346D2FE4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04168C3-6B21-4CDC-A52A-CB2648E5E6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FFF45-70EB-4CC9-ACB9-956849E7D01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57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4CD68B-A38C-4AA5-A602-7A7446E8D7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A29B038-A41F-47DD-85E0-D2E4466D7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6DB9A1D-1785-438C-B96C-A85869CFB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5BDF3-6E9B-4373-87D6-F2E2C64EFA5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35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50D966-2C6A-4D0F-A614-2E0EA228A0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BD11F0-0625-425A-B2C7-C9C7C6804E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B2AEF7-CA53-4CA9-8046-DB3186AE6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5459A-5C49-467B-9D9A-CBE14B5E80F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79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563A7B2-1AF2-4EA9-BE31-7CF3FC5736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FE51DB2-CD09-4F56-B141-828C35205E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12318E3-49FD-4E63-A50F-F95A7968F9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1435A-B69D-4C3E-A093-EB63127FC66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42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6CD8330-FACB-401A-A96C-BF9E7C240C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9AAB921-F326-4669-AF67-8590FBB761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D0B8ACF-FADE-4447-8B9B-2367B19BC6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705C4-808D-48DC-8368-F906DD71179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81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028D65-A00A-4112-B47B-F3A1A3358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C950FD1-C2C7-41D3-A85F-DD62B3E377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17733F5-5850-4A83-A53D-B8587CD71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8B92D-E058-4243-B7D9-98F09A6B67F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2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61F666-7B69-4344-B9B7-0ECAF1D71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97CEE5-590C-4A18-9361-D7DD072C9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56C0004-7BEA-4D1A-BDA6-609748680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CB9D9-73DF-42E3-B4A3-E9134E0F1C8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0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350E8F-84ED-4A9C-9B0A-38A574CF8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6B25CC-53FE-4D3B-8035-6D91D1FFA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D151D29E-49A2-41A6-AA85-AA8303D4D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4F2026FB-1F9E-4190-B41B-D40C2804E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D801F44-B85F-4AC9-8FC6-6A8180612E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8868C8A-02AD-44AF-B3C5-0B54596541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9E9D32A7-74A2-4FFA-B003-71CABD412D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4A0954-92BD-424F-8818-E4E2A85F6472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>
            <a:extLst>
              <a:ext uri="{FF2B5EF4-FFF2-40B4-BE49-F238E27FC236}">
                <a16:creationId xmlns:a16="http://schemas.microsoft.com/office/drawing/2014/main" id="{D5D90155-4944-4BDE-A56C-F39CB362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1FF2BA6-AB01-49CD-9874-4A84B4F2E88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347647B-9A3B-4D8F-99D8-F110FD359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Introdução à Economia</a:t>
            </a:r>
            <a:br>
              <a:rPr lang="pt-PT" altLang="en-US" sz="3200">
                <a:latin typeface="Tahoma" panose="020B0604030504040204" pitchFamily="34" charset="0"/>
              </a:rPr>
            </a:br>
            <a:r>
              <a:rPr lang="pt-PT" altLang="en-US" sz="3200">
                <a:latin typeface="Tahoma" panose="020B0604030504040204" pitchFamily="34" charset="0"/>
              </a:rPr>
              <a:t>T5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2AF2CB5-1F8F-4A40-907A-F9CEE585F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  <a:r>
              <a:rPr lang="pt-PT" altLang="en-US" sz="2400" b="1">
                <a:latin typeface="Tahoma" panose="020B0604030504040204" pitchFamily="34" charset="0"/>
              </a:rPr>
              <a:t>.  </a:t>
            </a:r>
            <a:r>
              <a:rPr lang="pt-PT" altLang="en-US" sz="2800" b="1">
                <a:latin typeface="Tahoma" panose="020B0604030504040204" pitchFamily="34" charset="0"/>
              </a:rPr>
              <a:t>Análise dos mercados</a:t>
            </a:r>
            <a:r>
              <a:rPr lang="pt-PT" altLang="en-US" sz="2400" b="1">
                <a:latin typeface="Tahoma" panose="020B0604030504040204" pitchFamily="34" charset="0"/>
              </a:rPr>
              <a:t> (produtos e fatores)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pt-PT" altLang="en-US" sz="2400">
                <a:latin typeface="Tahoma" panose="020B0604030504040204" pitchFamily="34" charset="0"/>
              </a:rPr>
              <a:t>     </a:t>
            </a:r>
            <a:r>
              <a:rPr lang="pt-PT" altLang="en-US" sz="2000" b="1" u="sng">
                <a:latin typeface="Tahoma" panose="020B0604030504040204" pitchFamily="34" charset="0"/>
              </a:rPr>
              <a:t>Produtos</a:t>
            </a:r>
            <a:endParaRPr lang="en-US" altLang="en-US" sz="2000" b="1" u="sng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Mercado e formas de mercado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A procura e a oferta em concorrência perfeita</a:t>
            </a:r>
            <a:endParaRPr lang="pt-PT" altLang="en-US" sz="20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Equilíbrio no curto e no longo prazo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     </a:t>
            </a:r>
            <a:r>
              <a:rPr lang="pt-PT" altLang="en-US" sz="2000" b="1" u="sng">
                <a:latin typeface="Tahoma" panose="020B0604030504040204" pitchFamily="34" charset="0"/>
              </a:rPr>
              <a:t>Factores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Mercado de fatores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Produtividades marginais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Produto receita marginal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Regra do custo mínimo</a:t>
            </a:r>
            <a:endParaRPr lang="en-US" altLang="en-US" sz="2000" b="1">
              <a:latin typeface="Tahoma" panose="020B0604030504040204" pitchFamily="34" charset="0"/>
            </a:endParaRPr>
          </a:p>
          <a:p>
            <a:pPr lvl="1" eaLnBrk="1" hangingPunct="1"/>
            <a:endParaRPr lang="en-US" altLang="en-US" sz="2000" i="1">
              <a:latin typeface="Tahoma" panose="020B0604030504040204" pitchFamily="34" charset="0"/>
            </a:endParaRP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endParaRPr lang="en-US" altLang="en-US" sz="2000" i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>
            <a:extLst>
              <a:ext uri="{FF2B5EF4-FFF2-40B4-BE49-F238E27FC236}">
                <a16:creationId xmlns:a16="http://schemas.microsoft.com/office/drawing/2014/main" id="{2E997A6B-CB8D-42BD-862B-622B645D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FE7E708-9AC4-4213-A6E7-AC42B00666A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BF1CEEF-2B2E-4911-887B-118C7DCBB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pt-PT" altLang="en-US" sz="2900" b="1"/>
            </a:br>
            <a:r>
              <a:rPr lang="pt-PT" altLang="en-US" sz="2800" b="1">
                <a:latin typeface="Tahoma" panose="020B0604030504040204" pitchFamily="34" charset="0"/>
              </a:rPr>
              <a:t>Equilíbrio de Mercado em Concorrência Perfeita no </a:t>
            </a:r>
            <a:r>
              <a:rPr lang="pt-PT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Curto Prazo</a:t>
            </a:r>
            <a:endParaRPr lang="en-US" altLang="en-US" sz="28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551AEAC-5DD8-4FD2-97A5-DD04378B1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Objetivo</a:t>
            </a:r>
            <a:r>
              <a:rPr lang="pt-PT" altLang="en-US" sz="2400">
                <a:latin typeface="Tahoma" panose="020B0604030504040204" pitchFamily="34" charset="0"/>
              </a:rPr>
              <a:t> de cada empresa: 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maximização do lucro</a:t>
            </a:r>
            <a:endParaRPr lang="pt-PT" altLang="en-US" sz="240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400">
                <a:latin typeface="Tahoma" panose="020B0604030504040204" pitchFamily="34" charset="0"/>
              </a:rPr>
              <a:t>Para </a:t>
            </a:r>
            <a:r>
              <a:rPr lang="pt-PT" altLang="en-US" sz="2400" u="sng">
                <a:latin typeface="Tahoma" panose="020B0604030504040204" pitchFamily="34" charset="0"/>
              </a:rPr>
              <a:t>cada empresa:</a:t>
            </a: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o </a:t>
            </a:r>
            <a:r>
              <a:rPr lang="pt-PT" altLang="en-US" sz="2000" b="1">
                <a:latin typeface="Tahoma" panose="020B0604030504040204" pitchFamily="34" charset="0"/>
              </a:rPr>
              <a:t>preço é fixo</a:t>
            </a:r>
            <a:endParaRPr lang="pt-PT" altLang="en-US" sz="20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tem </a:t>
            </a:r>
            <a:r>
              <a:rPr lang="pt-PT" altLang="en-US" sz="2000" b="1">
                <a:latin typeface="Tahoma" panose="020B0604030504040204" pitchFamily="34" charset="0"/>
              </a:rPr>
              <a:t>custos fixos e variáveis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000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400">
                <a:latin typeface="Tahoma" panose="020B0604030504040204" pitchFamily="34" charset="0"/>
              </a:rPr>
              <a:t>Qual a </a:t>
            </a:r>
            <a:r>
              <a:rPr lang="pt-PT" altLang="en-US" sz="2400" b="1">
                <a:latin typeface="Tahoma" panose="020B0604030504040204" pitchFamily="34" charset="0"/>
              </a:rPr>
              <a:t>decisão da empresa</a:t>
            </a:r>
            <a:r>
              <a:rPr lang="pt-PT" altLang="en-US" sz="2400">
                <a:latin typeface="Tahoma" panose="020B0604030504040204" pitchFamily="34" charset="0"/>
              </a:rPr>
              <a:t>? </a:t>
            </a:r>
          </a:p>
          <a:p>
            <a:pPr lvl="1" eaLnBrk="1" hangingPunct="1"/>
            <a:r>
              <a:rPr lang="pt-PT" altLang="en-US" sz="2000"/>
              <a:t>Saber qual a </a:t>
            </a:r>
            <a:r>
              <a:rPr lang="pt-PT" altLang="en-US" sz="2000" b="1"/>
              <a:t>quantidade a produzir</a:t>
            </a:r>
            <a:r>
              <a:rPr lang="pt-PT" altLang="en-US" sz="2000"/>
              <a:t>, a designada </a:t>
            </a:r>
            <a:r>
              <a:rPr lang="pt-PT" altLang="en-US" sz="2000" b="1">
                <a:solidFill>
                  <a:schemeClr val="hlink"/>
                </a:solidFill>
              </a:rPr>
              <a:t>decisão da oferta</a:t>
            </a: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Analisar </a:t>
            </a:r>
            <a:r>
              <a:rPr lang="pt-PT" altLang="en-US" sz="2000" b="1">
                <a:latin typeface="Tahoma" panose="020B0604030504040204" pitchFamily="34" charset="0"/>
              </a:rPr>
              <a:t>quadro seguinte</a:t>
            </a:r>
            <a:endParaRPr lang="en-US" altLang="en-US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>
            <a:extLst>
              <a:ext uri="{FF2B5EF4-FFF2-40B4-BE49-F238E27FC236}">
                <a16:creationId xmlns:a16="http://schemas.microsoft.com/office/drawing/2014/main" id="{3505BA1C-E6B4-47A3-A953-98176359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79EFB25-6EAA-4CF8-BDB5-D4DAC4E7FA3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85963F1-728E-4158-9F67-46AC0FC61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/>
              <a:t>Decisão da oferta: exemplo</a:t>
            </a:r>
            <a:endParaRPr lang="en-US" altLang="en-US" sz="2800" b="1"/>
          </a:p>
        </p:txBody>
      </p:sp>
      <p:graphicFrame>
        <p:nvGraphicFramePr>
          <p:cNvPr id="65636" name="Group 100">
            <a:extLst>
              <a:ext uri="{FF2B5EF4-FFF2-40B4-BE49-F238E27FC236}">
                <a16:creationId xmlns:a16="http://schemas.microsoft.com/office/drawing/2014/main" id="{26F07164-C905-4A0D-9713-A6AFF2DF20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752600"/>
          <a:ext cx="8172450" cy="4352923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50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Q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(2)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CT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(3)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Cma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(4)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CMe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(5)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(6)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RT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(7)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L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-30</a:t>
                      </a:r>
                      <a:endParaRPr kumimoji="0" lang="en-US" alt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65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-25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47,5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-15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120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anose="020B0604030504040204" pitchFamily="34" charset="0"/>
                        </a:rPr>
                        <a:t>160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anose="020B0604030504040204" pitchFamily="34" charset="0"/>
                        </a:rPr>
                        <a:t>160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kumimoji="0" lang="en-US" alt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210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PT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-10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Número do Diapositivo 5">
            <a:extLst>
              <a:ext uri="{FF2B5EF4-FFF2-40B4-BE49-F238E27FC236}">
                <a16:creationId xmlns:a16="http://schemas.microsoft.com/office/drawing/2014/main" id="{029E72A8-CDB4-49A3-BF91-B04DF9E4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F4DF3F1-41D7-4B5D-81F5-4AD89027CEB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C7C049F-490A-4BEF-9D1A-560A9C63B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do quadro anterior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512D40D-E599-4E00-A58B-AC55E945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Coluna (1):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latin typeface="Tahoma" panose="020B0604030504040204" pitchFamily="34" charset="0"/>
              </a:rPr>
              <a:t>quantidade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Q</a:t>
            </a:r>
            <a:r>
              <a:rPr lang="pt-PT" altLang="en-US" sz="1800">
                <a:latin typeface="Tahoma" panose="020B0604030504040204" pitchFamily="34" charset="0"/>
              </a:rPr>
              <a:t> (</a:t>
            </a:r>
            <a:r>
              <a:rPr lang="pt-PT" altLang="en-US" sz="1800" i="1">
                <a:latin typeface="Tahoma" panose="020B0604030504040204" pitchFamily="34" charset="0"/>
              </a:rPr>
              <a:t>0 a 5 unidades</a:t>
            </a:r>
            <a:r>
              <a:rPr lang="pt-PT" altLang="en-US" sz="1800">
                <a:latin typeface="Tahoma" panose="020B0604030504040204" pitchFamily="34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Coluna (2, 3, 4)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: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latin typeface="Tahoma" panose="020B0604030504040204" pitchFamily="34" charset="0"/>
              </a:rPr>
              <a:t>CT, CMa, CMe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Coluna (5):</a:t>
            </a:r>
            <a:r>
              <a:rPr lang="pt-PT" altLang="en-US" sz="1800">
                <a:latin typeface="Tahoma" panose="020B0604030504040204" pitchFamily="34" charset="0"/>
              </a:rPr>
              <a:t>  preço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P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 u="sng">
                <a:latin typeface="Tahoma" panose="020B0604030504040204" pitchFamily="34" charset="0"/>
              </a:rPr>
              <a:t>fixo</a:t>
            </a:r>
            <a:r>
              <a:rPr lang="pt-PT" altLang="en-US" sz="1800">
                <a:latin typeface="Tahoma" panose="020B0604030504040204" pitchFamily="34" charset="0"/>
              </a:rPr>
              <a:t> (</a:t>
            </a:r>
            <a:r>
              <a:rPr lang="pt-PT" altLang="en-US" sz="1800" b="1" i="1">
                <a:latin typeface="Tahoma" panose="020B0604030504040204" pitchFamily="34" charset="0"/>
              </a:rPr>
              <a:t>40 um</a:t>
            </a:r>
            <a:r>
              <a:rPr lang="pt-PT" altLang="en-US" sz="1800">
                <a:latin typeface="Tahoma" panose="020B0604030504040204" pitchFamily="34" charset="0"/>
              </a:rPr>
              <a:t>) por </a:t>
            </a:r>
            <a:r>
              <a:rPr lang="pt-PT" altLang="en-US" sz="1800" u="sng">
                <a:latin typeface="Tahoma" panose="020B0604030504040204" pitchFamily="34" charset="0"/>
              </a:rPr>
              <a:t>unidade do produto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Coluna (6):</a:t>
            </a:r>
            <a:r>
              <a:rPr lang="pt-PT" altLang="en-US" sz="1800">
                <a:latin typeface="Tahoma" panose="020B0604030504040204" pitchFamily="34" charset="0"/>
              </a:rPr>
              <a:t>   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RT= P.q</a:t>
            </a:r>
            <a:r>
              <a:rPr lang="pt-PT" altLang="en-US" sz="1800" b="1">
                <a:latin typeface="Tahoma" panose="020B0604030504040204" pitchFamily="34" charset="0"/>
              </a:rPr>
              <a:t>    (5)(1)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Coluna (7):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latin typeface="Tahoma" panose="020B0604030504040204" pitchFamily="34" charset="0"/>
              </a:rPr>
              <a:t>lucro</a:t>
            </a:r>
            <a:r>
              <a:rPr lang="pt-PT" altLang="en-US" sz="1800">
                <a:latin typeface="Tahoma" panose="020B0604030504040204" pitchFamily="34" charset="0"/>
              </a:rPr>
              <a:t> 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L = RT–CT</a:t>
            </a:r>
            <a:r>
              <a:rPr lang="pt-PT" altLang="en-US" sz="1800">
                <a:latin typeface="Tahoma" panose="020B0604030504040204" pitchFamily="34" charset="0"/>
              </a:rPr>
              <a:t> , </a:t>
            </a:r>
            <a:r>
              <a:rPr lang="pt-PT" altLang="en-US" sz="1800" u="sng">
                <a:latin typeface="Tahoma" panose="020B0604030504040204" pitchFamily="34" charset="0"/>
              </a:rPr>
              <a:t>por nível de produção</a:t>
            </a:r>
            <a:r>
              <a:rPr lang="pt-PT" altLang="en-US" sz="1800">
                <a:latin typeface="Tahoma" panose="020B0604030504040204" pitchFamily="34" charset="0"/>
              </a:rPr>
              <a:t>  </a:t>
            </a:r>
            <a:r>
              <a:rPr lang="pt-PT" altLang="en-US" sz="1800" b="1">
                <a:latin typeface="Tahoma" panose="020B0604030504040204" pitchFamily="34" charset="0"/>
              </a:rPr>
              <a:t>(6)-(2)</a:t>
            </a:r>
            <a:endParaRPr lang="pt-PT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o Número do Diapositivo 5">
            <a:extLst>
              <a:ext uri="{FF2B5EF4-FFF2-40B4-BE49-F238E27FC236}">
                <a16:creationId xmlns:a16="http://schemas.microsoft.com/office/drawing/2014/main" id="{8C4EEB32-91F1-4F1B-8EC0-7625D2CA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8CCA7EC-205F-4060-9A6F-A5EF05CEF25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6174AC6-E445-435D-8E71-FB70F8886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8849D41-4BA2-4C04-8307-B57500E0F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2000" b="1" i="1">
                <a:solidFill>
                  <a:schemeClr val="folHlink"/>
                </a:solidFill>
                <a:latin typeface="Tahoma" panose="020B0604030504040204" pitchFamily="34" charset="0"/>
              </a:rPr>
              <a:t>Qual a </a:t>
            </a:r>
            <a:r>
              <a:rPr lang="pt-PT" altLang="en-US" sz="2000" b="1" i="1" u="sng">
                <a:solidFill>
                  <a:schemeClr val="folHlink"/>
                </a:solidFill>
                <a:latin typeface="Tahoma" panose="020B0604030504040204" pitchFamily="34" charset="0"/>
              </a:rPr>
              <a:t>melhor decisão</a:t>
            </a:r>
            <a:r>
              <a:rPr lang="pt-PT" altLang="en-US" sz="2000" b="1" i="1">
                <a:solidFill>
                  <a:schemeClr val="folHlink"/>
                </a:solidFill>
                <a:latin typeface="Tahoma" panose="020B0604030504040204" pitchFamily="34" charset="0"/>
              </a:rPr>
              <a:t> 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20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PT" altLang="en-US" sz="1400" b="1">
                <a:latin typeface="Tahoma" panose="020B0604030504040204" pitchFamily="34" charset="0"/>
              </a:rPr>
              <a:t>Q=2</a:t>
            </a:r>
            <a:endParaRPr lang="pt-PT" altLang="en-US" sz="1400"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 b="1">
                <a:latin typeface="Tahoma" panose="020B0604030504040204" pitchFamily="34" charset="0"/>
              </a:rPr>
              <a:t>CT =95</a:t>
            </a:r>
            <a:r>
              <a:rPr lang="pt-PT" altLang="en-US" sz="1100">
                <a:latin typeface="Tahoma" panose="020B0604030504040204" pitchFamily="34" charset="0"/>
              </a:rPr>
              <a:t>  e  </a:t>
            </a:r>
            <a:r>
              <a:rPr lang="pt-PT" altLang="en-US" sz="1100" b="1">
                <a:latin typeface="Tahoma" panose="020B0604030504040204" pitchFamily="34" charset="0"/>
              </a:rPr>
              <a:t>RT = 80</a:t>
            </a:r>
            <a:endParaRPr lang="pt-PT" altLang="en-US" sz="1100"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>
                <a:latin typeface="Tahoma" panose="020B0604030504040204" pitchFamily="34" charset="0"/>
              </a:rPr>
              <a:t>donde  </a:t>
            </a:r>
            <a:r>
              <a:rPr lang="pt-PT" altLang="en-US" sz="1100" b="1">
                <a:latin typeface="Tahoma" panose="020B0604030504040204" pitchFamily="34" charset="0"/>
              </a:rPr>
              <a:t>L = -15</a:t>
            </a:r>
            <a:r>
              <a:rPr lang="pt-PT" altLang="en-US" sz="1100">
                <a:latin typeface="Tahoma" panose="020B0604030504040204" pitchFamily="34" charset="0"/>
              </a:rPr>
              <a:t> </a:t>
            </a:r>
            <a:r>
              <a:rPr lang="pt-PT" altLang="en-US" sz="1100" b="1">
                <a:latin typeface="Tahoma" panose="020B0604030504040204" pitchFamily="34" charset="0"/>
              </a:rPr>
              <a:t>(prejuízo)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400" b="1">
                <a:latin typeface="Tahoma" panose="020B0604030504040204" pitchFamily="34" charset="0"/>
              </a:rPr>
              <a:t>Q=3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 b="1">
                <a:latin typeface="Tahoma" panose="020B0604030504040204" pitchFamily="34" charset="0"/>
              </a:rPr>
              <a:t>CT =120</a:t>
            </a:r>
            <a:r>
              <a:rPr lang="pt-PT" altLang="en-US" sz="1100">
                <a:latin typeface="Tahoma" panose="020B0604030504040204" pitchFamily="34" charset="0"/>
              </a:rPr>
              <a:t>  e </a:t>
            </a:r>
            <a:r>
              <a:rPr lang="pt-PT" altLang="en-US" sz="1100" b="1">
                <a:latin typeface="Tahoma" panose="020B0604030504040204" pitchFamily="34" charset="0"/>
              </a:rPr>
              <a:t>RT= 120</a:t>
            </a:r>
            <a:endParaRPr lang="pt-PT" altLang="en-US" sz="1100"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>
                <a:latin typeface="Tahoma" panose="020B0604030504040204" pitchFamily="34" charset="0"/>
              </a:rPr>
              <a:t>donde </a:t>
            </a:r>
            <a:r>
              <a:rPr lang="pt-PT" altLang="en-US" sz="1100" b="1">
                <a:latin typeface="Tahoma" panose="020B0604030504040204" pitchFamily="34" charset="0"/>
              </a:rPr>
              <a:t>L = 0</a:t>
            </a:r>
            <a:r>
              <a:rPr lang="pt-PT" altLang="en-US" sz="1100">
                <a:latin typeface="Tahoma" panose="020B0604030504040204" pitchFamily="34" charset="0"/>
              </a:rPr>
              <a:t> </a:t>
            </a:r>
            <a:r>
              <a:rPr lang="pt-PT" altLang="en-US" sz="1100" b="1">
                <a:latin typeface="Tahoma" panose="020B0604030504040204" pitchFamily="34" charset="0"/>
              </a:rPr>
              <a:t>(resultado nulo)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400" b="1">
                <a:latin typeface="Tahoma" panose="020B0604030504040204" pitchFamily="34" charset="0"/>
              </a:rPr>
              <a:t>Q=4</a:t>
            </a:r>
            <a:endParaRPr lang="pt-PT" altLang="en-US" sz="1800"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 b="1">
                <a:latin typeface="Tahoma" panose="020B0604030504040204" pitchFamily="34" charset="0"/>
              </a:rPr>
              <a:t>CT =160</a:t>
            </a:r>
            <a:r>
              <a:rPr lang="pt-PT" altLang="en-US" sz="1100">
                <a:latin typeface="Tahoma" panose="020B0604030504040204" pitchFamily="34" charset="0"/>
              </a:rPr>
              <a:t> e </a:t>
            </a:r>
            <a:r>
              <a:rPr lang="pt-PT" altLang="en-US" sz="1100" b="1">
                <a:latin typeface="Tahoma" panose="020B0604030504040204" pitchFamily="34" charset="0"/>
              </a:rPr>
              <a:t>RT= 160</a:t>
            </a:r>
            <a:endParaRPr lang="pt-PT" altLang="en-US" sz="1100"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>
                <a:latin typeface="Tahoma" panose="020B0604030504040204" pitchFamily="34" charset="0"/>
              </a:rPr>
              <a:t>donde </a:t>
            </a:r>
            <a:r>
              <a:rPr lang="pt-PT" altLang="en-US" sz="1100" b="1">
                <a:latin typeface="Tahoma" panose="020B0604030504040204" pitchFamily="34" charset="0"/>
              </a:rPr>
              <a:t>L = 0 (resultado nulo)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400" b="1">
                <a:latin typeface="Tahoma" panose="020B0604030504040204" pitchFamily="34" charset="0"/>
              </a:rPr>
              <a:t>Q=5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 b="1">
                <a:latin typeface="Tahoma" panose="020B0604030504040204" pitchFamily="34" charset="0"/>
              </a:rPr>
              <a:t>CT=210</a:t>
            </a:r>
            <a:r>
              <a:rPr lang="pt-PT" altLang="en-US" sz="1100">
                <a:latin typeface="Tahoma" panose="020B0604030504040204" pitchFamily="34" charset="0"/>
              </a:rPr>
              <a:t> e </a:t>
            </a:r>
            <a:r>
              <a:rPr lang="pt-PT" altLang="en-US" sz="1100" b="1">
                <a:latin typeface="Tahoma" panose="020B0604030504040204" pitchFamily="34" charset="0"/>
              </a:rPr>
              <a:t>RT= 200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100">
                <a:latin typeface="Tahoma" panose="020B0604030504040204" pitchFamily="34" charset="0"/>
              </a:rPr>
              <a:t>donde </a:t>
            </a:r>
            <a:r>
              <a:rPr lang="pt-PT" altLang="en-US" sz="1100" b="1">
                <a:latin typeface="Tahoma" panose="020B0604030504040204" pitchFamily="34" charset="0"/>
              </a:rPr>
              <a:t>L = -10</a:t>
            </a:r>
            <a:r>
              <a:rPr lang="pt-PT" altLang="en-US" sz="1100">
                <a:latin typeface="Tahoma" panose="020B0604030504040204" pitchFamily="34" charset="0"/>
              </a:rPr>
              <a:t> </a:t>
            </a:r>
            <a:r>
              <a:rPr lang="pt-PT" altLang="en-US" sz="1100" b="1">
                <a:latin typeface="Tahoma" panose="020B0604030504040204" pitchFamily="34" charset="0"/>
              </a:rPr>
              <a:t>(prejuízo de novo)</a:t>
            </a:r>
          </a:p>
          <a:p>
            <a:pPr lvl="1" eaLnBrk="1" hangingPunct="1">
              <a:lnSpc>
                <a:spcPct val="80000"/>
              </a:lnSpc>
            </a:pPr>
            <a:endParaRPr lang="pt-PT" altLang="en-US" sz="1200" b="1" u="sng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1600" b="1" u="sng">
                <a:solidFill>
                  <a:srgbClr val="C00000"/>
                </a:solidFill>
                <a:latin typeface="Tahoma" panose="020B0604030504040204" pitchFamily="34" charset="0"/>
              </a:rPr>
              <a:t>Decisão</a:t>
            </a:r>
            <a:r>
              <a:rPr lang="pt-PT" altLang="en-US" sz="1600">
                <a:solidFill>
                  <a:srgbClr val="C00000"/>
                </a:solidFill>
                <a:latin typeface="Tahoma" panose="020B0604030504040204" pitchFamily="34" charset="0"/>
              </a:rPr>
              <a:t>: </a:t>
            </a:r>
            <a:r>
              <a:rPr lang="pt-PT" altLang="en-US" sz="1600" b="1">
                <a:solidFill>
                  <a:srgbClr val="C00000"/>
                </a:solidFill>
                <a:latin typeface="Tahoma" panose="020B0604030504040204" pitchFamily="34" charset="0"/>
              </a:rPr>
              <a:t>produzir Q=4 para L = 0</a:t>
            </a:r>
            <a:endParaRPr lang="en-US" altLang="en-US" sz="20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o Número do Diapositivo 5">
            <a:extLst>
              <a:ext uri="{FF2B5EF4-FFF2-40B4-BE49-F238E27FC236}">
                <a16:creationId xmlns:a16="http://schemas.microsoft.com/office/drawing/2014/main" id="{CEAE4893-D625-47B5-B585-F17F1384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A9BEF63-59A2-4ED6-84AA-DE04B02DBDB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D1D2ACC-AF67-4B92-84F7-A8BF2CA4A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E0B905B-C808-41C7-8E34-190BE03E1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1800" b="1" u="sng">
                <a:solidFill>
                  <a:schemeClr val="hlink"/>
                </a:solidFill>
                <a:latin typeface="Tahoma" panose="020B0604030504040204" pitchFamily="34" charset="0"/>
              </a:rPr>
              <a:t>Como explicar os resultados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?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8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Q=2</a:t>
            </a:r>
            <a:endParaRPr lang="pt-PT" altLang="en-US" sz="1600" b="1"/>
          </a:p>
          <a:p>
            <a:pPr lvl="1" eaLnBrk="1" hangingPunct="1">
              <a:lnSpc>
                <a:spcPct val="80000"/>
              </a:lnSpc>
            </a:pPr>
            <a:r>
              <a:rPr lang="pt-PT" altLang="en-US" sz="1200">
                <a:latin typeface="Tahoma" panose="020B0604030504040204" pitchFamily="34" charset="0"/>
              </a:rPr>
              <a:t>CMa = 30 e RMa = 40 (= p),</a:t>
            </a:r>
            <a:r>
              <a:rPr lang="pt-PT" altLang="en-US" sz="1200" b="1">
                <a:latin typeface="Tahoma" panose="020B0604030504040204" pitchFamily="34" charset="0"/>
              </a:rPr>
              <a:t> </a:t>
            </a:r>
            <a:r>
              <a:rPr lang="pt-PT" altLang="en-US" sz="1200">
                <a:latin typeface="Tahoma" panose="020B0604030504040204" pitchFamily="34" charset="0"/>
              </a:rPr>
              <a:t>donde lucro unitário = 10</a:t>
            </a:r>
          </a:p>
          <a:p>
            <a:pPr lvl="1" eaLnBrk="1" hangingPunct="1">
              <a:lnSpc>
                <a:spcPct val="80000"/>
              </a:lnSpc>
              <a:spcAft>
                <a:spcPct val="15000"/>
              </a:spcAft>
            </a:pPr>
            <a:r>
              <a:rPr lang="pt-PT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Justifica-se aumentar a produção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Q=3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200">
                <a:latin typeface="Tahoma" panose="020B0604030504040204" pitchFamily="34" charset="0"/>
              </a:rPr>
              <a:t>Cma = 25 e Rma = 40, lucro unitário = 15, lucro = 0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PT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Justifica-se aumentar a produção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Q=4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200">
                <a:latin typeface="Tahoma" panose="020B0604030504040204" pitchFamily="34" charset="0"/>
              </a:rPr>
              <a:t>CMa = RMa </a:t>
            </a:r>
            <a:r>
              <a:rPr lang="pt-PT" altLang="en-US" sz="1200" b="1">
                <a:latin typeface="Tahoma" panose="020B0604030504040204" pitchFamily="34" charset="0"/>
              </a:rPr>
              <a:t>=</a:t>
            </a:r>
            <a:r>
              <a:rPr lang="pt-PT" altLang="en-US" sz="1200">
                <a:latin typeface="Tahoma" panose="020B0604030504040204" pitchFamily="34" charset="0"/>
              </a:rPr>
              <a:t> 40, lucro unitário = 0, </a:t>
            </a:r>
            <a:r>
              <a:rPr lang="pt-PT" altLang="en-US" sz="1200" b="1">
                <a:latin typeface="Tahoma" panose="020B0604030504040204" pitchFamily="34" charset="0"/>
              </a:rPr>
              <a:t>lucro = 0 (CMa=CMe=p)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Q=5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200" b="1">
                <a:latin typeface="Tahoma" panose="020B0604030504040204" pitchFamily="34" charset="0"/>
              </a:rPr>
              <a:t>Cma = 50 e Rma = 40, </a:t>
            </a:r>
            <a:r>
              <a:rPr lang="pt-PT" altLang="en-US" sz="1200">
                <a:latin typeface="Tahoma" panose="020B0604030504040204" pitchFamily="34" charset="0"/>
              </a:rPr>
              <a:t>lucro unitário = -10, lucro = -10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Deve reduzir a produção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800" b="1" u="sng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2100" i="1"/>
              <a:t>O que </a:t>
            </a:r>
            <a:r>
              <a:rPr lang="pt-PT" altLang="en-US" sz="2100" b="1" i="1" u="sng">
                <a:solidFill>
                  <a:schemeClr val="accent2"/>
                </a:solidFill>
              </a:rPr>
              <a:t>concluir</a:t>
            </a:r>
            <a:r>
              <a:rPr lang="pt-PT" altLang="en-US" sz="2100" b="1" i="1">
                <a:solidFill>
                  <a:schemeClr val="accent2"/>
                </a:solidFill>
              </a:rPr>
              <a:t> como regra</a:t>
            </a:r>
            <a:r>
              <a:rPr lang="pt-PT" altLang="en-US" sz="2100" i="1"/>
              <a:t> para qualquer empresa? </a:t>
            </a:r>
            <a:endParaRPr lang="en-US" altLang="en-US" sz="2100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31FEC438-78E4-49FE-810F-0C62FC66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/>
              <a:t>Regra para a decisão de oferta</a:t>
            </a:r>
            <a:endParaRPr lang="en-US" altLang="en-US" sz="3200" b="1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32A8D3-E654-4366-9AEC-1D81FA423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A empresa deve produzir uma unidade adicional do produto sempre que:</a:t>
            </a:r>
          </a:p>
          <a:p>
            <a:pPr lvl="1" eaLnBrk="1" hangingPunct="1">
              <a:defRPr/>
            </a:pPr>
            <a:r>
              <a:rPr lang="pt-PT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Receita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gerada por essa unidade (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RMa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ao seu </a:t>
            </a:r>
            <a:r>
              <a:rPr lang="pt-PT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 de produção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CMa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Assim, a decisão de oferta corresponde à quantidade que verifica</a:t>
            </a:r>
          </a:p>
          <a:p>
            <a:pPr lvl="1" eaLnBrk="1" hangingPunct="1">
              <a:defRPr/>
            </a:pP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Rma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Cma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 e que </a:t>
            </a:r>
            <a:r>
              <a:rPr lang="pt-PT" sz="1600" b="1" u="sng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maximiza o lucro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sz="1600" b="1" u="sng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Como em concorrência perfeita: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RMa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= p</a:t>
            </a:r>
          </a:p>
          <a:p>
            <a:pPr lvl="1" eaLnBrk="1" hangingPunct="1">
              <a:defRPr/>
            </a:pP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Então, a maximização do lucro exige que </a:t>
            </a:r>
            <a:r>
              <a:rPr lang="pt-P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pt-PT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CMa</a:t>
            </a:r>
            <a:endPara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Marcador de Posição do Número do Diapositivo 3">
            <a:extLst>
              <a:ext uri="{FF2B5EF4-FFF2-40B4-BE49-F238E27FC236}">
                <a16:creationId xmlns:a16="http://schemas.microsoft.com/office/drawing/2014/main" id="{408AF88C-B5F3-4BEE-87C2-BDC711DB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569B48-C5A3-4E3A-AD83-E566F9A8E550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Número do Diapositivo 5">
            <a:extLst>
              <a:ext uri="{FF2B5EF4-FFF2-40B4-BE49-F238E27FC236}">
                <a16:creationId xmlns:a16="http://schemas.microsoft.com/office/drawing/2014/main" id="{B1F6AF16-EB07-4D5A-B9EA-AADD3271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81EEE78-A9FC-4F55-B31E-C53726880E2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FF4D4EF-E93F-4EC4-82F0-2F5E2C04E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Curva de oferta de mercado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1130C67-4E7F-4C0A-8022-1E8760F55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52600"/>
            <a:ext cx="820896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Até aqui analisámos</a:t>
            </a:r>
            <a:r>
              <a:rPr lang="pt-PT" altLang="en-US" sz="2000" dirty="0">
                <a:latin typeface="Tahoma" panose="020B0604030504040204" pitchFamily="34" charset="0"/>
              </a:rPr>
              <a:t> o </a:t>
            </a:r>
            <a:r>
              <a:rPr lang="pt-PT" altLang="en-US" sz="2000" u="sng" dirty="0">
                <a:latin typeface="Tahoma" panose="020B0604030504040204" pitchFamily="34" charset="0"/>
              </a:rPr>
              <a:t>comportamento de uma empresa</a:t>
            </a:r>
            <a:r>
              <a:rPr lang="pt-PT" altLang="en-US" sz="2000" dirty="0">
                <a:latin typeface="Tahoma" panose="020B0604030504040204" pitchFamily="34" charset="0"/>
              </a:rPr>
              <a:t> num </a:t>
            </a:r>
            <a:r>
              <a:rPr lang="pt-PT" altLang="en-US" sz="2000" u="sng" dirty="0">
                <a:latin typeface="Tahoma" panose="020B0604030504040204" pitchFamily="34" charset="0"/>
              </a:rPr>
              <a:t>dado mercado</a:t>
            </a:r>
            <a:r>
              <a:rPr lang="pt-PT" altLang="en-US" sz="2000" dirty="0">
                <a:latin typeface="Tahoma" panose="020B0604030504040204" pitchFamily="34" charset="0"/>
              </a:rPr>
              <a:t>, em </a:t>
            </a:r>
            <a:r>
              <a:rPr lang="pt-PT" altLang="en-US" sz="2000" b="1" dirty="0">
                <a:latin typeface="Tahoma" panose="020B0604030504040204" pitchFamily="34" charset="0"/>
              </a:rPr>
              <a:t>concorrência perfeita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2000" dirty="0">
                <a:latin typeface="Tahoma" panose="020B0604030504040204" pitchFamily="34" charset="0"/>
              </a:rPr>
              <a:t>Existe elevado n.º de empresas a oferecer o produto</a:t>
            </a:r>
          </a:p>
          <a:p>
            <a:pPr lvl="1" eaLnBrk="1" hangingPunct="1">
              <a:defRPr/>
            </a:pPr>
            <a:r>
              <a:rPr lang="pt-PT" altLang="en-US" sz="2000" dirty="0">
                <a:latin typeface="Tahoma" panose="020B0604030504040204" pitchFamily="34" charset="0"/>
              </a:rPr>
              <a:t>Cada uma delas toma a sua decisão de oferta segundo a regra enunciada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000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dirty="0">
                <a:latin typeface="Tahoma" panose="020B0604030504040204" pitchFamily="34" charset="0"/>
              </a:rPr>
              <a:t>Como </a:t>
            </a: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determinar a  curva de oferta de mercado</a:t>
            </a:r>
            <a:r>
              <a:rPr lang="pt-PT" altLang="en-US" sz="2000" dirty="0">
                <a:latin typeface="Tahoma" panose="020B0604030504040204" pitchFamily="34" charset="0"/>
              </a:rPr>
              <a:t>  </a:t>
            </a:r>
            <a:r>
              <a:rPr lang="pt-PT" altLang="en-US" sz="2000" b="1" dirty="0">
                <a:latin typeface="Tahoma" panose="020B0604030504040204" pitchFamily="34" charset="0"/>
              </a:rPr>
              <a:t> (</a:t>
            </a:r>
            <a:r>
              <a:rPr lang="pt-PT" altLang="en-US" sz="2000" b="1" i="1" dirty="0">
                <a:latin typeface="Tahoma" panose="020B0604030504040204" pitchFamily="34" charset="0"/>
              </a:rPr>
              <a:t>quantidade total oferecida no mercado</a:t>
            </a:r>
            <a:r>
              <a:rPr lang="pt-PT" altLang="en-US" sz="2000" dirty="0">
                <a:latin typeface="Tahoma" panose="020B0604030504040204" pitchFamily="34" charset="0"/>
              </a:rPr>
              <a:t>), para um </a:t>
            </a: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dado preço</a:t>
            </a:r>
            <a:r>
              <a:rPr lang="pt-PT" altLang="en-US" sz="2000" b="1" dirty="0">
                <a:latin typeface="Tahoma" panose="020B0604030504040204" pitchFamily="34" charset="0"/>
              </a:rPr>
              <a:t>?    </a:t>
            </a:r>
          </a:p>
          <a:p>
            <a:pPr lvl="2"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Figura 8-4</a:t>
            </a:r>
            <a:r>
              <a:rPr lang="pt-PT" altLang="en-US" sz="2000" dirty="0">
                <a:latin typeface="Tahoma" panose="020B0604030504040204" pitchFamily="34" charset="0"/>
              </a:rPr>
              <a:t> (p. 151)</a:t>
            </a:r>
            <a:endParaRPr lang="en-US" altLang="en-US" sz="20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Número do Diapositivo 5">
            <a:extLst>
              <a:ext uri="{FF2B5EF4-FFF2-40B4-BE49-F238E27FC236}">
                <a16:creationId xmlns:a16="http://schemas.microsoft.com/office/drawing/2014/main" id="{17390A57-6276-4AA9-82AC-49CC520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AFB4B7-9F44-491F-A10F-CAC6987129A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EAB54E9-E977-49F1-AE17-321479397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98513"/>
          </a:xfrm>
        </p:spPr>
        <p:txBody>
          <a:bodyPr/>
          <a:lstStyle/>
          <a:p>
            <a:pPr eaLnBrk="1" hangingPunct="1"/>
            <a:r>
              <a:rPr lang="pt-PT" altLang="en-US" sz="2800" b="1">
                <a:latin typeface="Tahoma" panose="020B0604030504040204" pitchFamily="34" charset="0"/>
              </a:rPr>
              <a:t>Figura 8-4: oferta de mercado como a soma das curvas de oferta de todas as empresas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pic>
        <p:nvPicPr>
          <p:cNvPr id="19460" name="Picture 4" descr="sam72055_0804">
            <a:extLst>
              <a:ext uri="{FF2B5EF4-FFF2-40B4-BE49-F238E27FC236}">
                <a16:creationId xmlns:a16="http://schemas.microsoft.com/office/drawing/2014/main" id="{B55EF294-D328-4434-8042-754A8BAE08E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489200"/>
            <a:ext cx="8001000" cy="293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o Número do Diapositivo 5">
            <a:extLst>
              <a:ext uri="{FF2B5EF4-FFF2-40B4-BE49-F238E27FC236}">
                <a16:creationId xmlns:a16="http://schemas.microsoft.com/office/drawing/2014/main" id="{04202325-0464-4318-9744-2F344D04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96C5FB7-B0F0-403B-BE5E-AD4A72F566A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5187FB-2AC8-4664-B62E-D21C4B542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da Figura 8-4</a:t>
            </a:r>
            <a:r>
              <a:rPr lang="pt-PT" altLang="en-US"/>
              <a:t> </a:t>
            </a:r>
            <a:endParaRPr lang="en-US" altLang="en-US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9EB38C-111B-4255-B92A-B32310682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89317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Gráfico (a)</a:t>
            </a:r>
            <a:r>
              <a:rPr lang="pt-PT" altLang="en-US" sz="1600" dirty="0">
                <a:latin typeface="Tahoma" panose="020B0604030504040204" pitchFamily="34" charset="0"/>
              </a:rPr>
              <a:t>: curva da oferta da </a:t>
            </a:r>
            <a:r>
              <a:rPr lang="pt-PT" altLang="en-US" sz="1600" u="sng" dirty="0">
                <a:latin typeface="Tahoma" panose="020B0604030504040204" pitchFamily="34" charset="0"/>
              </a:rPr>
              <a:t>Empresa A</a:t>
            </a:r>
            <a:r>
              <a:rPr lang="pt-PT" altLang="en-US" sz="1600" dirty="0">
                <a:latin typeface="Tahoma" panose="020B0604030504040204" pitchFamily="34" charset="0"/>
              </a:rPr>
              <a:t>  para </a:t>
            </a: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p=40</a:t>
            </a:r>
            <a:r>
              <a:rPr lang="pt-PT" altLang="en-US" sz="1600" dirty="0">
                <a:latin typeface="Tahoma" panose="020B0604030504040204" pitchFamily="34" charset="0"/>
              </a:rPr>
              <a:t> a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Q= 4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Gráfico (b)</a:t>
            </a:r>
            <a:r>
              <a:rPr lang="pt-PT" altLang="en-US" sz="1600" dirty="0">
                <a:latin typeface="Tahoma" panose="020B0604030504040204" pitchFamily="34" charset="0"/>
              </a:rPr>
              <a:t>: curva da oferta da </a:t>
            </a:r>
            <a:r>
              <a:rPr lang="pt-PT" altLang="en-US" sz="1600" u="sng" dirty="0">
                <a:latin typeface="Tahoma" panose="020B0604030504040204" pitchFamily="34" charset="0"/>
              </a:rPr>
              <a:t>Empresa B</a:t>
            </a:r>
            <a:r>
              <a:rPr lang="pt-PT" altLang="en-US" sz="1600" dirty="0">
                <a:latin typeface="Tahoma" panose="020B0604030504040204" pitchFamily="34" charset="0"/>
              </a:rPr>
              <a:t>  para </a:t>
            </a: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p=40</a:t>
            </a:r>
            <a:r>
              <a:rPr lang="pt-PT" altLang="en-US" sz="1600" b="1" dirty="0">
                <a:latin typeface="Tahoma" panose="020B0604030504040204" pitchFamily="34" charset="0"/>
              </a:rPr>
              <a:t> </a:t>
            </a:r>
            <a:r>
              <a:rPr lang="pt-PT" altLang="en-US" sz="1600" dirty="0">
                <a:latin typeface="Tahoma" panose="020B0604030504040204" pitchFamily="34" charset="0"/>
              </a:rPr>
              <a:t>a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Q=11</a:t>
            </a:r>
          </a:p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Gráfico (c):  </a:t>
            </a:r>
            <a:r>
              <a:rPr lang="pt-PT" altLang="en-US" sz="1600" dirty="0">
                <a:latin typeface="Tahoma" panose="020B0604030504040204" pitchFamily="34" charset="0"/>
              </a:rPr>
              <a:t>curva da </a:t>
            </a:r>
            <a:r>
              <a:rPr lang="pt-PT" altLang="en-US" sz="1600" u="sng" dirty="0">
                <a:latin typeface="Tahoma" panose="020B0604030504040204" pitchFamily="34" charset="0"/>
              </a:rPr>
              <a:t>oferta do mercado</a:t>
            </a:r>
            <a:r>
              <a:rPr lang="pt-PT" altLang="en-US" sz="1600" dirty="0">
                <a:latin typeface="Tahoma" panose="020B0604030504040204" pitchFamily="34" charset="0"/>
              </a:rPr>
              <a:t>    para </a:t>
            </a: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p=40</a:t>
            </a:r>
            <a:r>
              <a:rPr lang="pt-PT" altLang="en-US" sz="1600" dirty="0">
                <a:latin typeface="Tahoma" panose="020B0604030504040204" pitchFamily="34" charset="0"/>
              </a:rPr>
              <a:t> a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Q=15</a:t>
            </a:r>
          </a:p>
          <a:p>
            <a:pPr eaLnBrk="1" hangingPunct="1">
              <a:spcAft>
                <a:spcPct val="20000"/>
              </a:spcAft>
              <a:buFont typeface="Wingdings" panose="05000000000000000000" pitchFamily="2" charset="2"/>
              <a:buNone/>
              <a:defRPr/>
            </a:pPr>
            <a:endParaRPr lang="pt-PT" altLang="en-US" sz="1600" b="1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400" b="1" u="sng" dirty="0">
                <a:latin typeface="Tahoma" panose="020B0604030504040204" pitchFamily="34" charset="0"/>
              </a:rPr>
              <a:t>CONCLUSÃO</a:t>
            </a:r>
            <a:endParaRPr lang="en-US" altLang="en-US" sz="1400" u="sng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400" dirty="0">
                <a:latin typeface="Tahoma" panose="020B0604030504040204" pitchFamily="34" charset="0"/>
              </a:rPr>
              <a:t>Qualquer que seja o </a:t>
            </a:r>
            <a:r>
              <a:rPr lang="pt-PT" altLang="en-US" sz="1400" u="sng" dirty="0">
                <a:latin typeface="Tahoma" panose="020B0604030504040204" pitchFamily="34" charset="0"/>
              </a:rPr>
              <a:t>n.º de empresas existentes</a:t>
            </a:r>
            <a:r>
              <a:rPr lang="pt-PT" altLang="en-US" sz="1400" dirty="0">
                <a:latin typeface="Tahoma" panose="020B0604030504040204" pitchFamily="34" charset="0"/>
              </a:rPr>
              <a:t>, a </a:t>
            </a:r>
            <a:r>
              <a:rPr lang="pt-PT" altLang="en-US" sz="1400" b="1" dirty="0">
                <a:latin typeface="Tahoma" panose="020B0604030504040204" pitchFamily="34" charset="0"/>
              </a:rPr>
              <a:t>curva da</a:t>
            </a:r>
            <a:r>
              <a:rPr lang="pt-PT" altLang="en-US" sz="1400" dirty="0">
                <a:latin typeface="Tahoma" panose="020B0604030504040204" pitchFamily="34" charset="0"/>
              </a:rPr>
              <a:t> </a:t>
            </a:r>
            <a:r>
              <a:rPr lang="pt-PT" altLang="en-US" sz="1400" b="1" dirty="0">
                <a:latin typeface="Tahoma" panose="020B0604030504040204" pitchFamily="34" charset="0"/>
              </a:rPr>
              <a:t>oferta de mercado</a:t>
            </a:r>
            <a:r>
              <a:rPr lang="pt-PT" altLang="en-US" sz="1400" dirty="0">
                <a:latin typeface="Tahoma" panose="020B0604030504040204" pitchFamily="34" charset="0"/>
              </a:rPr>
              <a:t> = </a:t>
            </a:r>
            <a:r>
              <a:rPr lang="pt-PT" altLang="en-US" sz="1400" b="1" dirty="0">
                <a:latin typeface="Tahoma" panose="020B0604030504040204" pitchFamily="34" charset="0"/>
              </a:rPr>
              <a:t>soma horizontal</a:t>
            </a:r>
            <a:r>
              <a:rPr lang="pt-PT" altLang="en-US" sz="1400" dirty="0">
                <a:latin typeface="Tahoma" panose="020B0604030504040204" pitchFamily="34" charset="0"/>
              </a:rPr>
              <a:t> das </a:t>
            </a:r>
            <a:r>
              <a:rPr lang="pt-PT" altLang="en-US" sz="1400" b="1" dirty="0">
                <a:latin typeface="Tahoma" panose="020B0604030504040204" pitchFamily="34" charset="0"/>
              </a:rPr>
              <a:t>curvas da oferta de todas as empresas </a:t>
            </a:r>
            <a:r>
              <a:rPr lang="pt-PT" altLang="en-US" sz="1400" dirty="0">
                <a:latin typeface="Tahoma" panose="020B0604030504040204" pitchFamily="34" charset="0"/>
              </a:rPr>
              <a:t>(</a:t>
            </a:r>
            <a:r>
              <a:rPr lang="pt-PT" altLang="en-US" sz="1400" i="1" dirty="0">
                <a:latin typeface="Tahoma" panose="020B0604030504040204" pitchFamily="34" charset="0"/>
              </a:rPr>
              <a:t>para cada nível de preço,</a:t>
            </a:r>
            <a:r>
              <a:rPr lang="pt-PT" altLang="en-US" sz="1400" b="1" dirty="0">
                <a:latin typeface="Tahoma" panose="020B0604030504040204" pitchFamily="34" charset="0"/>
              </a:rPr>
              <a:t> </a:t>
            </a:r>
            <a:r>
              <a:rPr lang="pt-PT" altLang="en-US" sz="1400" i="1" dirty="0">
                <a:latin typeface="Tahoma" panose="020B0604030504040204" pitchFamily="34" charset="0"/>
              </a:rPr>
              <a:t>somar quantidades oferecidas por todas as empresas)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14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400" b="1" u="sng" dirty="0">
                <a:latin typeface="Tahoma" panose="020B0604030504040204" pitchFamily="34" charset="0"/>
              </a:rPr>
              <a:t>SÍNTESE </a:t>
            </a:r>
            <a:endParaRPr lang="pt-PT" altLang="en-US" sz="1400" u="sng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Equilíbrio de mercado no curto prazo</a:t>
            </a:r>
          </a:p>
          <a:p>
            <a:pPr lvl="2" eaLnBrk="1" hangingPunct="1">
              <a:lnSpc>
                <a:spcPct val="115000"/>
              </a:lnSpc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quando o </a:t>
            </a:r>
            <a:r>
              <a:rPr lang="pt-PT" altLang="en-US" sz="1600" b="1" dirty="0">
                <a:latin typeface="Tahoma" panose="020B0604030504040204" pitchFamily="34" charset="0"/>
              </a:rPr>
              <a:t>preço </a:t>
            </a:r>
            <a:r>
              <a:rPr lang="pt-PT" altLang="en-US" sz="1600" dirty="0">
                <a:latin typeface="Tahoma" panose="020B0604030504040204" pitchFamily="34" charset="0"/>
              </a:rPr>
              <a:t>atinge o nível </a:t>
            </a: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p*</a:t>
            </a:r>
            <a:r>
              <a:rPr lang="pt-PT" altLang="en-US" sz="16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600" dirty="0">
                <a:latin typeface="Tahoma" panose="020B0604030504040204" pitchFamily="34" charset="0"/>
              </a:rPr>
              <a:t>para o qual </a:t>
            </a:r>
            <a:r>
              <a:rPr lang="pt-PT" altLang="en-US" sz="1600" b="1" dirty="0">
                <a:solidFill>
                  <a:srgbClr val="002060"/>
                </a:solidFill>
                <a:latin typeface="Tahoma" panose="020B0604030504040204" pitchFamily="34" charset="0"/>
              </a:rPr>
              <a:t>procura de mercado = oferta de mercado</a:t>
            </a:r>
            <a:r>
              <a:rPr lang="pt-PT" altLang="en-US" sz="1600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endParaRPr lang="en-US" altLang="en-US" sz="1600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o Número do Diapositivo 5">
            <a:extLst>
              <a:ext uri="{FF2B5EF4-FFF2-40B4-BE49-F238E27FC236}">
                <a16:creationId xmlns:a16="http://schemas.microsoft.com/office/drawing/2014/main" id="{084B078C-32A9-445C-9586-6DA472EE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084723D-B562-4DE9-B869-A96657B8AF3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81B01BD-9D0B-44B8-AD25-8930ED73E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Equilíbrio de mercado: </a:t>
            </a:r>
            <a:br>
              <a:rPr lang="pt-PT" altLang="en-US" sz="3200" b="1">
                <a:latin typeface="Tahoma" panose="020B0604030504040204" pitchFamily="34" charset="0"/>
              </a:rPr>
            </a:br>
            <a:r>
              <a:rPr lang="pt-PT" altLang="en-US" sz="3200" b="1">
                <a:latin typeface="Tahoma" panose="020B0604030504040204" pitchFamily="34" charset="0"/>
              </a:rPr>
              <a:t>curto e longo prazo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A118065-4133-4231-842A-109B2CC02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latin typeface="Tahoma" panose="020B0604030504040204" pitchFamily="34" charset="0"/>
              </a:rPr>
              <a:t>Distinguir os 2 conceitos</a:t>
            </a:r>
            <a:endParaRPr lang="en-US" altLang="en-US" sz="24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equilíbrio de curto prazo</a:t>
            </a:r>
            <a:r>
              <a:rPr lang="pt-PT" altLang="en-US" sz="2000">
                <a:latin typeface="Tahoma" panose="020B0604030504040204" pitchFamily="34" charset="0"/>
              </a:rPr>
              <a:t>: </a:t>
            </a:r>
          </a:p>
          <a:p>
            <a:pPr lvl="2" eaLnBrk="1" hangingPunct="1"/>
            <a:r>
              <a:rPr lang="pt-PT" altLang="en-US" sz="2000">
                <a:latin typeface="Tahoma" panose="020B0604030504040204" pitchFamily="34" charset="0"/>
              </a:rPr>
              <a:t>empresa pode </a:t>
            </a:r>
            <a:r>
              <a:rPr lang="pt-PT" altLang="en-US" sz="2000" u="sng">
                <a:latin typeface="Tahoma" panose="020B0604030504040204" pitchFamily="34" charset="0"/>
              </a:rPr>
              <a:t>aumentar a produção</a:t>
            </a:r>
            <a:r>
              <a:rPr lang="pt-PT" altLang="en-US" sz="2000">
                <a:latin typeface="Tahoma" panose="020B0604030504040204" pitchFamily="34" charset="0"/>
              </a:rPr>
              <a:t> com recurso a </a:t>
            </a:r>
            <a:r>
              <a:rPr lang="pt-PT" altLang="en-US" sz="2000" u="sng">
                <a:latin typeface="Tahoma" panose="020B0604030504040204" pitchFamily="34" charset="0"/>
              </a:rPr>
              <a:t>factores variáveis </a:t>
            </a:r>
            <a:r>
              <a:rPr lang="pt-PT" altLang="en-US" sz="2000">
                <a:latin typeface="Tahoma" panose="020B0604030504040204" pitchFamily="34" charset="0"/>
              </a:rPr>
              <a:t>(</a:t>
            </a:r>
            <a:r>
              <a:rPr lang="pt-PT" altLang="en-US" sz="2000" i="1">
                <a:latin typeface="Tahoma" panose="020B0604030504040204" pitchFamily="34" charset="0"/>
              </a:rPr>
              <a:t>trabalho</a:t>
            </a:r>
            <a:r>
              <a:rPr lang="pt-PT" altLang="en-US" sz="200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4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equilíbrio de longo prazo</a:t>
            </a:r>
            <a:r>
              <a:rPr lang="pt-PT" altLang="en-US" sz="2000">
                <a:latin typeface="Tahoma" panose="020B0604030504040204" pitchFamily="34" charset="0"/>
              </a:rPr>
              <a:t>: </a:t>
            </a:r>
          </a:p>
          <a:p>
            <a:pPr lvl="2" eaLnBrk="1" hangingPunct="1"/>
            <a:r>
              <a:rPr lang="pt-PT" altLang="en-US" sz="2000" u="sng">
                <a:latin typeface="Tahoma" panose="020B0604030504040204" pitchFamily="34" charset="0"/>
              </a:rPr>
              <a:t>todos fatores são variáveis</a:t>
            </a:r>
            <a:r>
              <a:rPr lang="pt-PT" altLang="en-US" sz="2000">
                <a:latin typeface="Tahoma" panose="020B0604030504040204" pitchFamily="34" charset="0"/>
              </a:rPr>
              <a:t> (substituir máquinas, ampliar instalações)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>
              <a:latin typeface="Tahoma" panose="020B0604030504040204" pitchFamily="34" charset="0"/>
            </a:endParaRPr>
          </a:p>
          <a:p>
            <a:pPr lvl="3" eaLnBrk="1" hangingPunct="1"/>
            <a:r>
              <a:rPr lang="pt-PT" altLang="en-US"/>
              <a:t>analisar</a:t>
            </a:r>
            <a:r>
              <a:rPr lang="pt-PT" altLang="en-US" b="1"/>
              <a:t> </a:t>
            </a:r>
            <a:r>
              <a:rPr lang="pt-PT" altLang="en-US"/>
              <a:t>a </a:t>
            </a:r>
            <a:r>
              <a:rPr lang="pt-PT" altLang="en-US" b="1"/>
              <a:t>Figura 8-5</a:t>
            </a:r>
            <a:r>
              <a:rPr lang="pt-PT" altLang="en-US"/>
              <a:t> (pp. 154)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C2DB5EF7-2B1B-4411-8D82-236A77C4A3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953BB25-EB10-436A-AD64-B5269E07117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E78C9B64-E45D-435A-9745-E87F744F52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altLang="en-US" sz="3600" b="1" i="1"/>
              <a:t>Mercado dos produtos</a:t>
            </a:r>
            <a:endParaRPr lang="en-US" altLang="en-US" sz="3600" b="1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Posição do Número do Diapositivo 5">
            <a:extLst>
              <a:ext uri="{FF2B5EF4-FFF2-40B4-BE49-F238E27FC236}">
                <a16:creationId xmlns:a16="http://schemas.microsoft.com/office/drawing/2014/main" id="{BDF00612-962F-4BDE-9BF5-0EE02C6B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48CA84-D3CA-46C5-88A8-9F7882F00FE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D02BBCB-8999-416A-B4F8-B2FBD1983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55638"/>
          </a:xfrm>
        </p:spPr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Figura 8-5: O efeito do aumento da procura sobre o preço depende dos diferentes periodos de tempo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  <p:pic>
        <p:nvPicPr>
          <p:cNvPr id="22532" name="Picture 4" descr="sam72055_0805">
            <a:extLst>
              <a:ext uri="{FF2B5EF4-FFF2-40B4-BE49-F238E27FC236}">
                <a16:creationId xmlns:a16="http://schemas.microsoft.com/office/drawing/2014/main" id="{D35551AD-87A2-4B44-9A04-250B3056D52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9813" y="1874838"/>
            <a:ext cx="706278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o Número do Diapositivo 5">
            <a:extLst>
              <a:ext uri="{FF2B5EF4-FFF2-40B4-BE49-F238E27FC236}">
                <a16:creationId xmlns:a16="http://schemas.microsoft.com/office/drawing/2014/main" id="{ECB09E53-4A16-4090-B097-F1EA5D70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FAFA1EE-A5EB-4115-B95F-75FE66F3DCA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E152676-A3E1-49D9-84BA-760CC3FED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da Figura 8-5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122D28-86D4-4456-8630-5D83D43E6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424862" cy="4267200"/>
          </a:xfrm>
        </p:spPr>
        <p:txBody>
          <a:bodyPr/>
          <a:lstStyle/>
          <a:p>
            <a:pPr marL="174625" indent="-174625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 u="sng">
                <a:solidFill>
                  <a:schemeClr val="accent2"/>
                </a:solidFill>
                <a:latin typeface="Tahoma" panose="020B0604030504040204" pitchFamily="34" charset="0"/>
              </a:rPr>
              <a:t>Gráfico (a)</a:t>
            </a:r>
            <a:endParaRPr lang="en-US" altLang="en-US" sz="2000" u="sng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marL="719138" lvl="1" indent="-365125" eaLnBrk="1" hangingPunct="1">
              <a:lnSpc>
                <a:spcPct val="90000"/>
              </a:lnSpc>
            </a:pPr>
            <a:r>
              <a:rPr lang="pt-PT" altLang="en-US" sz="1600" u="sng">
                <a:latin typeface="Tahoma" panose="020B0604030504040204" pitchFamily="34" charset="0"/>
              </a:rPr>
              <a:t>situação inicial:</a:t>
            </a:r>
            <a:r>
              <a:rPr lang="pt-PT" altLang="en-US" sz="1600">
                <a:latin typeface="Tahoma" panose="020B0604030504040204" pitchFamily="34" charset="0"/>
              </a:rPr>
              <a:t> curva da procura de mercado </a:t>
            </a:r>
            <a:r>
              <a:rPr lang="pt-PT" altLang="en-US" sz="1600" b="1">
                <a:latin typeface="Tahoma" panose="020B0604030504040204" pitchFamily="34" charset="0"/>
              </a:rPr>
              <a:t>(D),</a:t>
            </a:r>
            <a:r>
              <a:rPr lang="pt-PT" altLang="en-US" sz="1600">
                <a:latin typeface="Tahoma" panose="020B0604030504040204" pitchFamily="34" charset="0"/>
              </a:rPr>
              <a:t> curva de oferta de mercado </a:t>
            </a:r>
            <a:r>
              <a:rPr lang="pt-PT" altLang="en-US" sz="1600" b="1">
                <a:latin typeface="Tahoma" panose="020B0604030504040204" pitchFamily="34" charset="0"/>
              </a:rPr>
              <a:t>(Sc),  </a:t>
            </a:r>
            <a:r>
              <a:rPr lang="pt-PT" altLang="en-US" sz="1600">
                <a:latin typeface="Tahoma" panose="020B0604030504040204" pitchFamily="34" charset="0"/>
              </a:rPr>
              <a:t>equilíbrio no </a:t>
            </a:r>
            <a:r>
              <a:rPr lang="pt-PT" altLang="en-US" sz="1600" b="1">
                <a:latin typeface="Tahoma" panose="020B0604030504040204" pitchFamily="34" charset="0"/>
              </a:rPr>
              <a:t>Ponto E</a:t>
            </a:r>
            <a:r>
              <a:rPr lang="pt-PT" altLang="en-US" sz="1600">
                <a:latin typeface="Tahoma" panose="020B0604030504040204" pitchFamily="34" charset="0"/>
              </a:rPr>
              <a:t> </a:t>
            </a:r>
          </a:p>
          <a:p>
            <a:pPr marL="719138" lvl="1" indent="-365125" eaLnBrk="1" hangingPunct="1">
              <a:lnSpc>
                <a:spcPct val="90000"/>
              </a:lnSpc>
            </a:pPr>
            <a:r>
              <a:rPr lang="pt-PT" altLang="en-US" sz="1600" u="sng">
                <a:latin typeface="Tahoma" panose="020B0604030504040204" pitchFamily="34" charset="0"/>
              </a:rPr>
              <a:t>aumento da procura de peixe fresco </a:t>
            </a:r>
            <a:r>
              <a:rPr lang="pt-PT" altLang="en-US" sz="1600">
                <a:latin typeface="Tahoma" panose="020B0604030504040204" pitchFamily="34" charset="0"/>
              </a:rPr>
              <a:t>: </a:t>
            </a:r>
            <a:r>
              <a:rPr lang="pt-PT" altLang="en-US" sz="1600" u="sng">
                <a:latin typeface="Tahoma" panose="020B0604030504040204" pitchFamily="34" charset="0"/>
              </a:rPr>
              <a:t>nova curva</a:t>
            </a:r>
            <a:r>
              <a:rPr lang="pt-PT" altLang="en-US" sz="1600">
                <a:latin typeface="Tahoma" panose="020B0604030504040204" pitchFamily="34" charset="0"/>
              </a:rPr>
              <a:t> da procura </a:t>
            </a:r>
            <a:r>
              <a:rPr lang="pt-PT" altLang="en-US" sz="1600" b="1">
                <a:latin typeface="Tahoma" panose="020B0604030504040204" pitchFamily="34" charset="0"/>
              </a:rPr>
              <a:t>(D´)</a:t>
            </a:r>
            <a:endParaRPr lang="pt-PT" altLang="en-US" sz="1600">
              <a:latin typeface="Tahoma" panose="020B0604030504040204" pitchFamily="34" charset="0"/>
            </a:endParaRPr>
          </a:p>
          <a:p>
            <a:pPr marL="719138" lvl="1" indent="-365125" eaLnBrk="1" hangingPunct="1">
              <a:lnSpc>
                <a:spcPct val="9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Efeito esperado</a:t>
            </a:r>
            <a:r>
              <a:rPr lang="pt-PT" altLang="en-US" sz="1600">
                <a:latin typeface="Tahoma" panose="020B0604030504040204" pitchFamily="34" charset="0"/>
              </a:rPr>
              <a:t>, já estudado: </a:t>
            </a:r>
            <a:r>
              <a:rPr lang="pt-PT" altLang="en-US" sz="1600" u="sng">
                <a:latin typeface="Tahoma" panose="020B0604030504040204" pitchFamily="34" charset="0"/>
              </a:rPr>
              <a:t>pressão para o aumento do preço</a:t>
            </a:r>
            <a:endParaRPr lang="pt-PT" altLang="en-US" sz="1600">
              <a:latin typeface="Tahoma" panose="020B0604030504040204" pitchFamily="34" charset="0"/>
            </a:endParaRPr>
          </a:p>
          <a:p>
            <a:pPr marL="719138" lvl="1" indent="-365125" eaLnBrk="1" hangingPunct="1">
              <a:lnSpc>
                <a:spcPct val="9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Reação esperada das empresas</a:t>
            </a:r>
            <a:r>
              <a:rPr lang="pt-PT" altLang="en-US" sz="1600">
                <a:latin typeface="Tahoma" panose="020B0604030504040204" pitchFamily="34" charset="0"/>
              </a:rPr>
              <a:t> (frotas): </a:t>
            </a:r>
            <a:r>
              <a:rPr lang="pt-PT" altLang="en-US" sz="1600" u="sng">
                <a:latin typeface="Tahoma" panose="020B0604030504040204" pitchFamily="34" charset="0"/>
              </a:rPr>
              <a:t>aumentar a captura de peixe para satisfazer a maior procura</a:t>
            </a:r>
            <a:endParaRPr lang="pt-PT" altLang="en-US" sz="1600">
              <a:latin typeface="Tahoma" panose="020B0604030504040204" pitchFamily="34" charset="0"/>
            </a:endParaRPr>
          </a:p>
          <a:p>
            <a:pPr marL="719138" lvl="1" indent="-365125" eaLnBrk="1" hangingPunct="1">
              <a:lnSpc>
                <a:spcPct val="90000"/>
              </a:lnSpc>
            </a:pPr>
            <a:r>
              <a:rPr lang="pt-PT" altLang="en-US" sz="1600">
                <a:latin typeface="Tahoma" panose="020B0604030504040204" pitchFamily="34" charset="0"/>
              </a:rPr>
              <a:t>Como podem </a:t>
            </a:r>
            <a:r>
              <a:rPr lang="pt-PT" altLang="en-US" sz="1600" b="1">
                <a:latin typeface="Tahoma" panose="020B0604030504040204" pitchFamily="34" charset="0"/>
              </a:rPr>
              <a:t>responder no curto prazo</a:t>
            </a:r>
            <a:r>
              <a:rPr lang="pt-PT" altLang="en-US" sz="1600">
                <a:latin typeface="Tahoma" panose="020B0604030504040204" pitchFamily="34" charset="0"/>
              </a:rPr>
              <a:t>? </a:t>
            </a:r>
            <a:r>
              <a:rPr lang="pt-PT" altLang="en-US" sz="1600" u="sng">
                <a:latin typeface="Tahoma" panose="020B0604030504040204" pitchFamily="34" charset="0"/>
              </a:rPr>
              <a:t>Não podem</a:t>
            </a:r>
            <a:r>
              <a:rPr lang="pt-PT" altLang="en-US" sz="1600">
                <a:latin typeface="Tahoma" panose="020B0604030504040204" pitchFamily="34" charset="0"/>
              </a:rPr>
              <a:t> substituir as embarcações (fator fixo) mas podem aumentar a tripulação/ nº horas de trabalho (fator variável)</a:t>
            </a:r>
            <a:endParaRPr lang="en-US" altLang="en-US" sz="1600">
              <a:latin typeface="Tahoma" panose="020B0604030504040204" pitchFamily="34" charset="0"/>
            </a:endParaRPr>
          </a:p>
          <a:p>
            <a:pPr marL="719138" lvl="1" indent="-365125" eaLnBrk="1" hangingPunct="1">
              <a:lnSpc>
                <a:spcPct val="90000"/>
              </a:lnSpc>
            </a:pPr>
            <a:r>
              <a:rPr lang="pt-PT" altLang="en-US" sz="1600" b="1" u="sng">
                <a:solidFill>
                  <a:srgbClr val="0000FF"/>
                </a:solidFill>
                <a:latin typeface="Tahoma" panose="020B0604030504040204" pitchFamily="34" charset="0"/>
              </a:rPr>
              <a:t>Consequência</a:t>
            </a:r>
            <a:r>
              <a:rPr lang="pt-PT" altLang="en-US" sz="1800">
                <a:latin typeface="Tahoma" panose="020B0604030504040204" pitchFamily="34" charset="0"/>
              </a:rPr>
              <a:t>: </a:t>
            </a:r>
          </a:p>
          <a:p>
            <a:pPr marL="1647825" lvl="2" eaLnBrk="1" hangingPunct="1">
              <a:lnSpc>
                <a:spcPct val="90000"/>
              </a:lnSpc>
            </a:pPr>
            <a:r>
              <a:rPr lang="pt-PT" altLang="en-US" sz="1400" b="1">
                <a:latin typeface="Tahoma" panose="020B0604030504040204" pitchFamily="34" charset="0"/>
              </a:rPr>
              <a:t>movimento ascendente sobre a curva de oferta de</a:t>
            </a:r>
            <a:r>
              <a:rPr lang="pt-PT" altLang="en-US" sz="1400">
                <a:latin typeface="Tahoma" panose="020B0604030504040204" pitchFamily="34" charset="0"/>
              </a:rPr>
              <a:t> </a:t>
            </a:r>
            <a:r>
              <a:rPr lang="pt-PT" altLang="en-US" sz="1400" b="1">
                <a:latin typeface="Tahoma" panose="020B0604030504040204" pitchFamily="34" charset="0"/>
              </a:rPr>
              <a:t>curto prazo</a:t>
            </a:r>
            <a:r>
              <a:rPr lang="pt-PT" altLang="en-US" sz="1400">
                <a:latin typeface="Tahoma" panose="020B0604030504040204" pitchFamily="34" charset="0"/>
              </a:rPr>
              <a:t> </a:t>
            </a:r>
            <a:r>
              <a:rPr lang="pt-PT" altLang="en-US" sz="1400" b="1">
                <a:latin typeface="Tahoma" panose="020B0604030504040204" pitchFamily="34" charset="0"/>
              </a:rPr>
              <a:t>(Sc) </a:t>
            </a:r>
          </a:p>
          <a:p>
            <a:pPr marL="1647825" lvl="2" eaLnBrk="1" hangingPunct="1">
              <a:lnSpc>
                <a:spcPct val="90000"/>
              </a:lnSpc>
            </a:pPr>
            <a:r>
              <a:rPr lang="pt-PT" altLang="en-US" sz="1400" b="1">
                <a:latin typeface="Tahoma" panose="020B0604030504040204" pitchFamily="34" charset="0"/>
              </a:rPr>
              <a:t>Novo equilíbrio</a:t>
            </a:r>
            <a:r>
              <a:rPr lang="pt-PT" altLang="en-US" sz="1400">
                <a:latin typeface="Tahoma" panose="020B0604030504040204" pitchFamily="34" charset="0"/>
              </a:rPr>
              <a:t> no </a:t>
            </a:r>
            <a:r>
              <a:rPr lang="pt-PT" altLang="en-US" sz="1400" b="1">
                <a:latin typeface="Tahoma" panose="020B0604030504040204" pitchFamily="34" charset="0"/>
              </a:rPr>
              <a:t>Ponto E´</a:t>
            </a:r>
            <a:endParaRPr lang="en-US" altLang="en-US" sz="14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Posição do Número do Diapositivo 5">
            <a:extLst>
              <a:ext uri="{FF2B5EF4-FFF2-40B4-BE49-F238E27FC236}">
                <a16:creationId xmlns:a16="http://schemas.microsoft.com/office/drawing/2014/main" id="{D62158E7-5E23-4D1E-872E-AC60FF97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3365C37-F5EE-4FB5-90BB-04D1A6B1253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575BC8-1440-463A-AEC8-0CDC518FD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0A32589-6517-4422-80A6-9042B3DDE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 u="sng">
                <a:solidFill>
                  <a:schemeClr val="accent2"/>
                </a:solidFill>
                <a:latin typeface="Tahoma" panose="020B0604030504040204" pitchFamily="34" charset="0"/>
              </a:rPr>
              <a:t>Gráfico (b):</a:t>
            </a:r>
            <a:endParaRPr lang="pt-PT" altLang="en-US" sz="2400" u="sng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E se </a:t>
            </a:r>
            <a:r>
              <a:rPr lang="pt-PT" altLang="en-US" sz="2000" u="sng">
                <a:latin typeface="Tahoma" panose="020B0604030504040204" pitchFamily="34" charset="0"/>
              </a:rPr>
              <a:t>aumento da procura</a:t>
            </a:r>
            <a:r>
              <a:rPr lang="pt-PT" altLang="en-US" sz="2000">
                <a:latin typeface="Tahoma" panose="020B0604030504040204" pitchFamily="34" charset="0"/>
              </a:rPr>
              <a:t> de peixe fresco, pressionando  o aumento do preço, se </a:t>
            </a:r>
            <a:r>
              <a:rPr lang="pt-PT" altLang="en-US" sz="2000" b="1">
                <a:latin typeface="Tahoma" panose="020B0604030504040204" pitchFamily="34" charset="0"/>
              </a:rPr>
              <a:t>mantém no longo prazo</a:t>
            </a:r>
            <a:r>
              <a:rPr lang="pt-PT" altLang="en-US" sz="2000">
                <a:latin typeface="Tahoma" panose="020B0604030504040204" pitchFamily="34" charset="0"/>
              </a:rPr>
              <a:t>?</a:t>
            </a:r>
            <a:endParaRPr lang="pt-PT" altLang="en-US"/>
          </a:p>
          <a:p>
            <a:pPr lvl="1" eaLnBrk="1" hangingPunct="1">
              <a:lnSpc>
                <a:spcPct val="115000"/>
              </a:lnSpc>
              <a:spcAft>
                <a:spcPct val="30000"/>
              </a:spcAft>
            </a:pPr>
            <a:r>
              <a:rPr lang="pt-PT" altLang="en-US" sz="2000">
                <a:latin typeface="Tahoma" panose="020B0604030504040204" pitchFamily="34" charset="0"/>
              </a:rPr>
              <a:t>Empresas </a:t>
            </a:r>
            <a:r>
              <a:rPr lang="pt-PT" altLang="en-US" sz="2000" b="1">
                <a:latin typeface="Tahoma" panose="020B0604030504040204" pitchFamily="34" charset="0"/>
              </a:rPr>
              <a:t>existentes</a:t>
            </a:r>
            <a:r>
              <a:rPr lang="pt-PT" altLang="en-US" sz="2000">
                <a:latin typeface="Tahoma" panose="020B0604030504040204" pitchFamily="34" charset="0"/>
              </a:rPr>
              <a:t> podem </a:t>
            </a:r>
            <a:r>
              <a:rPr lang="pt-PT" altLang="en-US" sz="2000" b="1">
                <a:latin typeface="Tahoma" panose="020B0604030504040204" pitchFamily="34" charset="0"/>
              </a:rPr>
              <a:t>substituir embarcações</a:t>
            </a:r>
            <a:r>
              <a:rPr lang="pt-PT" altLang="en-US" sz="2000">
                <a:latin typeface="Tahoma" panose="020B0604030504040204" pitchFamily="34" charset="0"/>
              </a:rPr>
              <a:t> para aumentar capturas e  </a:t>
            </a:r>
            <a:r>
              <a:rPr lang="pt-PT" altLang="en-US" sz="2000" b="1">
                <a:latin typeface="Tahoma" panose="020B0604030504040204" pitchFamily="34" charset="0"/>
              </a:rPr>
              <a:t>novas empresas</a:t>
            </a:r>
            <a:r>
              <a:rPr lang="pt-PT" altLang="en-US" sz="2000">
                <a:latin typeface="Tahoma" panose="020B0604030504040204" pitchFamily="34" charset="0"/>
              </a:rPr>
              <a:t> podem </a:t>
            </a:r>
            <a:r>
              <a:rPr lang="pt-PT" altLang="en-US" sz="2000" b="1">
                <a:latin typeface="Tahoma" panose="020B0604030504040204" pitchFamily="34" charset="0"/>
              </a:rPr>
              <a:t>entrar no mercado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r>
              <a:rPr lang="pt-PT" altLang="en-US" sz="2000" i="1" u="sng">
                <a:latin typeface="Tahoma" panose="020B0604030504040204" pitchFamily="34" charset="0"/>
              </a:rPr>
              <a:t>aumentando oferta</a:t>
            </a:r>
            <a:endParaRPr lang="pt-PT" altLang="en-US" sz="2000" i="1">
              <a:latin typeface="Tahoma" panose="020B0604030504040204" pitchFamily="34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pt-PT" altLang="en-US" sz="2000">
                <a:latin typeface="Tahoma" panose="020B0604030504040204" pitchFamily="34" charset="0"/>
              </a:rPr>
              <a:t>Em </a:t>
            </a:r>
            <a:r>
              <a:rPr lang="pt-PT" altLang="en-US" sz="2000" b="1">
                <a:latin typeface="Tahoma" panose="020B0604030504040204" pitchFamily="34" charset="0"/>
              </a:rPr>
              <a:t>consequência: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</a:p>
          <a:p>
            <a:pPr lvl="2" eaLnBrk="1" hangingPunct="1">
              <a:lnSpc>
                <a:spcPct val="115000"/>
              </a:lnSpc>
            </a:pPr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curva de oferta de longo prazo</a:t>
            </a:r>
            <a:r>
              <a:rPr lang="pt-PT" altLang="en-US" sz="19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(Sl)</a:t>
            </a:r>
            <a:r>
              <a:rPr lang="pt-PT" altLang="en-US" sz="19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</a:p>
          <a:p>
            <a:pPr lvl="2" eaLnBrk="1" hangingPunct="1">
              <a:lnSpc>
                <a:spcPct val="115000"/>
              </a:lnSpc>
            </a:pPr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novo equilíbrio</a:t>
            </a:r>
            <a:r>
              <a:rPr lang="pt-PT" altLang="en-US" sz="1900">
                <a:solidFill>
                  <a:schemeClr val="hlink"/>
                </a:solidFill>
                <a:latin typeface="Tahoma" panose="020B0604030504040204" pitchFamily="34" charset="0"/>
              </a:rPr>
              <a:t> no </a:t>
            </a:r>
            <a:r>
              <a:rPr lang="pt-PT" altLang="en-US" sz="1900" b="1">
                <a:solidFill>
                  <a:schemeClr val="hlink"/>
                </a:solidFill>
                <a:latin typeface="Tahoma" panose="020B0604030504040204" pitchFamily="34" charset="0"/>
              </a:rPr>
              <a:t>Ponto E´</a:t>
            </a:r>
            <a:endParaRPr lang="en-US" altLang="en-US" sz="1900" b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o Número do Diapositivo 5">
            <a:extLst>
              <a:ext uri="{FF2B5EF4-FFF2-40B4-BE49-F238E27FC236}">
                <a16:creationId xmlns:a16="http://schemas.microsoft.com/office/drawing/2014/main" id="{833F65B4-666D-4E65-BBC4-23BC4146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94470AD-78A9-4A62-81A0-54B712D0A52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ADC96B1-0FEE-4367-B3AB-4C5471B42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E11F261-4BDA-4240-9324-52D080407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Comparação dos equilíbrios de curto e longo prazo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Inclinação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r>
              <a:rPr lang="pt-PT" altLang="en-US" sz="2000" b="1">
                <a:latin typeface="Tahoma" panose="020B0604030504040204" pitchFamily="34" charset="0"/>
              </a:rPr>
              <a:t>duas curvas da oferta</a:t>
            </a:r>
            <a:r>
              <a:rPr lang="pt-PT" altLang="en-US" sz="2000">
                <a:latin typeface="Tahoma" panose="020B0604030504040204" pitchFamily="34" charset="0"/>
              </a:rPr>
              <a:t>:</a:t>
            </a:r>
            <a:r>
              <a:rPr lang="pt-PT" altLang="en-US" sz="2400">
                <a:latin typeface="Tahoma" panose="020B0604030504040204" pitchFamily="34" charset="0"/>
              </a:rPr>
              <a:t> </a:t>
            </a:r>
          </a:p>
          <a:p>
            <a:pPr lvl="2" eaLnBrk="1" hangingPunct="1"/>
            <a:r>
              <a:rPr lang="pt-PT" altLang="en-US" sz="1800" b="1">
                <a:latin typeface="Tahoma" panose="020B0604030504040204" pitchFamily="34" charset="0"/>
              </a:rPr>
              <a:t>curva Sl</a:t>
            </a:r>
            <a:r>
              <a:rPr lang="pt-PT" altLang="en-US" sz="1800">
                <a:latin typeface="Tahoma" panose="020B0604030504040204" pitchFamily="34" charset="0"/>
              </a:rPr>
              <a:t> -  </a:t>
            </a:r>
            <a:r>
              <a:rPr lang="pt-PT" altLang="en-US" sz="1800" b="1">
                <a:latin typeface="Tahoma" panose="020B0604030504040204" pitchFamily="34" charset="0"/>
              </a:rPr>
              <a:t>mais elástica</a:t>
            </a:r>
            <a:r>
              <a:rPr lang="pt-PT" altLang="en-US" sz="1800">
                <a:latin typeface="Tahoma" panose="020B0604030504040204" pitchFamily="34" charset="0"/>
              </a:rPr>
              <a:t>  -  </a:t>
            </a:r>
            <a:r>
              <a:rPr lang="pt-PT" altLang="en-US" sz="1800" b="1">
                <a:latin typeface="Tahoma" panose="020B0604030504040204" pitchFamily="34" charset="0"/>
              </a:rPr>
              <a:t>curva Sc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Significado</a:t>
            </a:r>
            <a:r>
              <a:rPr lang="pt-PT" altLang="en-US" sz="2000">
                <a:latin typeface="Tahoma" panose="020B0604030504040204" pitchFamily="34" charset="0"/>
              </a:rPr>
              <a:t> em termos de equilíbrios:</a:t>
            </a:r>
            <a:endParaRPr lang="en-US" altLang="en-US" sz="2000">
              <a:latin typeface="Tahoma" panose="020B0604030504040204" pitchFamily="34" charset="0"/>
            </a:endParaRPr>
          </a:p>
          <a:p>
            <a:pPr lvl="2" eaLnBrk="1" hangingPunct="1">
              <a:spcAft>
                <a:spcPct val="25000"/>
              </a:spcAft>
            </a:pP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aumento de preço de equilíbrio: 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r>
              <a:rPr lang="pt-PT" altLang="en-US" sz="2000" u="sng">
                <a:latin typeface="Tahoma" panose="020B0604030504040204" pitchFamily="34" charset="0"/>
              </a:rPr>
              <a:t>superior no curto prazo</a:t>
            </a:r>
            <a:r>
              <a:rPr lang="pt-PT" altLang="en-US" sz="2000">
                <a:latin typeface="Tahoma" panose="020B0604030504040204" pitchFamily="34" charset="0"/>
              </a:rPr>
              <a:t> (</a:t>
            </a:r>
            <a:r>
              <a:rPr lang="pt-PT" altLang="en-US" sz="2000" b="1">
                <a:latin typeface="Tahoma" panose="020B0604030504040204" pitchFamily="34" charset="0"/>
              </a:rPr>
              <a:t>ver seta</a:t>
            </a:r>
            <a:r>
              <a:rPr lang="pt-PT" altLang="en-US" sz="2000">
                <a:latin typeface="Tahoma" panose="020B0604030504040204" pitchFamily="34" charset="0"/>
              </a:rPr>
              <a:t>)</a:t>
            </a:r>
          </a:p>
          <a:p>
            <a:pPr lvl="2"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aumento da quantidade de equilíbrio</a:t>
            </a:r>
            <a:r>
              <a:rPr lang="pt-PT" altLang="en-US" sz="2000">
                <a:latin typeface="Tahoma" panose="020B0604030504040204" pitchFamily="34" charset="0"/>
              </a:rPr>
              <a:t>: </a:t>
            </a:r>
            <a:r>
              <a:rPr lang="pt-PT" altLang="en-US" sz="2000" u="sng">
                <a:latin typeface="Tahoma" panose="020B0604030504040204" pitchFamily="34" charset="0"/>
              </a:rPr>
              <a:t>superior no longo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r>
              <a:rPr lang="pt-PT" altLang="en-US" sz="2000" u="sng">
                <a:latin typeface="Tahoma" panose="020B0604030504040204" pitchFamily="34" charset="0"/>
              </a:rPr>
              <a:t>prazo</a:t>
            </a:r>
            <a:r>
              <a:rPr lang="pt-PT" altLang="en-US" sz="2000">
                <a:latin typeface="Tahoma" panose="020B0604030504040204" pitchFamily="34" charset="0"/>
              </a:rPr>
              <a:t> (</a:t>
            </a:r>
            <a:r>
              <a:rPr lang="pt-PT" altLang="en-US" sz="2000" b="1">
                <a:latin typeface="Tahoma" panose="020B0604030504040204" pitchFamily="34" charset="0"/>
              </a:rPr>
              <a:t>ver seta</a:t>
            </a:r>
            <a:r>
              <a:rPr lang="pt-PT" altLang="en-US" sz="2000">
                <a:latin typeface="Tahoma" panose="020B0604030504040204" pitchFamily="34" charset="0"/>
              </a:rPr>
              <a:t>)</a:t>
            </a:r>
            <a:endParaRPr lang="en-US" altLang="en-US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68BE7B9D-DB9F-4468-B5EA-60E21655F7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5105AB6-E78C-4FFF-8F24-22D876522B2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B73B6CB2-47BB-4415-A44E-532B9FF5C6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altLang="en-US" sz="3600" b="1" i="1"/>
              <a:t>Mercado dos fatores</a:t>
            </a:r>
            <a:endParaRPr lang="en-US" altLang="en-US" sz="3600" b="1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o Número do Diapositivo 5">
            <a:extLst>
              <a:ext uri="{FF2B5EF4-FFF2-40B4-BE49-F238E27FC236}">
                <a16:creationId xmlns:a16="http://schemas.microsoft.com/office/drawing/2014/main" id="{B52036C9-4538-4B26-92C2-DC176B8D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2D51525-8155-431C-BE70-0968CB19A48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84BE527-1DA7-4806-81B7-3336D2A44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 b="1">
                <a:latin typeface="Tahoma" panose="020B0604030504040204" pitchFamily="34" charset="0"/>
              </a:rPr>
              <a:t>Introdução</a:t>
            </a:r>
            <a:endParaRPr lang="en-US" altLang="en-US" sz="3600" b="1">
              <a:latin typeface="Tahoma" panose="020B0604030504040204" pitchFamily="34" charset="0"/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7D0DE72-9A51-4CE2-A993-93DA2B491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en-US" sz="1800"/>
              <a:t>O mercado dos fatores produtivos é um mercado como qualquer outro com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600"/>
              <a:t>uma </a:t>
            </a:r>
            <a:r>
              <a:rPr lang="pt-PT" altLang="en-US" sz="1600" b="1"/>
              <a:t>oferta</a:t>
            </a:r>
            <a:r>
              <a:rPr lang="pt-PT" altLang="en-US" sz="1600"/>
              <a:t> (feita pelas famílias que oferecem trabalho, emprestam capital e arrendam terra)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600"/>
              <a:t>uma </a:t>
            </a:r>
            <a:r>
              <a:rPr lang="pt-PT" altLang="en-US" sz="1600" b="1"/>
              <a:t>procura </a:t>
            </a:r>
            <a:r>
              <a:rPr lang="pt-PT" altLang="en-US" sz="1600"/>
              <a:t>desses fatores pelas empresas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1800"/>
          </a:p>
          <a:p>
            <a:pPr eaLnBrk="1" hangingPunct="1">
              <a:lnSpc>
                <a:spcPct val="90000"/>
              </a:lnSpc>
            </a:pPr>
            <a:r>
              <a:rPr lang="pt-PT" altLang="en-US" sz="1800">
                <a:latin typeface="Tahoma" panose="020B0604030504040204" pitchFamily="34" charset="0"/>
              </a:rPr>
              <a:t>A procura dos fatores  é uma</a:t>
            </a:r>
            <a:r>
              <a:rPr lang="pt-PT" altLang="en-US" sz="1800" b="1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procura derivada</a:t>
            </a:r>
            <a:r>
              <a:rPr lang="pt-PT" altLang="en-US" sz="1800" b="1">
                <a:latin typeface="Tahoma" panose="020B0604030504040204" pitchFamily="34" charset="0"/>
              </a:rPr>
              <a:t>: </a:t>
            </a:r>
            <a:r>
              <a:rPr lang="pt-PT" altLang="en-US" sz="1800" i="1">
                <a:latin typeface="Tahoma" panose="020B0604030504040204" pitchFamily="34" charset="0"/>
              </a:rPr>
              <a:t>as empresas só procuram fatores se pretendem aumentar a sua produção para satisfazer a procura dos consumidores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000" i="1">
              <a:latin typeface="Tahoma" panose="020B060403050404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pt-PT" altLang="en-US" sz="1600" u="sng">
                <a:latin typeface="Tahoma" panose="020B0604030504040204" pitchFamily="34" charset="0"/>
              </a:rPr>
              <a:t>Para cada fator</a:t>
            </a:r>
            <a:r>
              <a:rPr lang="pt-PT" altLang="en-US" sz="1600">
                <a:latin typeface="Tahoma" panose="020B0604030504040204" pitchFamily="34" charset="0"/>
              </a:rPr>
              <a:t>: a procura e a oferta confrontam-se no mercado respetivo, determinando </a:t>
            </a:r>
            <a:r>
              <a:rPr lang="pt-PT" altLang="en-US" sz="1600" b="1"/>
              <a:t>quantidade, preço de mercado e respetivo rendimento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o Número do Diapositivo 5">
            <a:extLst>
              <a:ext uri="{FF2B5EF4-FFF2-40B4-BE49-F238E27FC236}">
                <a16:creationId xmlns:a16="http://schemas.microsoft.com/office/drawing/2014/main" id="{12A7076A-4899-429E-B29F-E72A6A80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0E96899-2538-4A40-8BC9-F1FF3AC5C77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00F6E79-BD62-4233-8835-9EE878197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Rendimento dos fatores 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D451071-7531-4907-9198-4A6F802BC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O rendimento de cada fator depende do seu preço de mercado e da quantidade transacionada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Como determinar o rendimento?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2000" b="1" i="1">
                <a:latin typeface="Tahoma" panose="020B0604030504040204" pitchFamily="34" charset="0"/>
              </a:rPr>
              <a:t>Com base </a:t>
            </a:r>
            <a:r>
              <a:rPr lang="pt-PT" altLang="en-US" sz="2000" b="1" i="1">
                <a:solidFill>
                  <a:schemeClr val="hlink"/>
                </a:solidFill>
                <a:latin typeface="Tahoma" panose="020B0604030504040204" pitchFamily="34" charset="0"/>
              </a:rPr>
              <a:t>no preço e na quantidade de equilíbrio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o Número do Diapositivo 5">
            <a:extLst>
              <a:ext uri="{FF2B5EF4-FFF2-40B4-BE49-F238E27FC236}">
                <a16:creationId xmlns:a16="http://schemas.microsoft.com/office/drawing/2014/main" id="{C70CC917-A049-4C5E-90AE-8531B1AF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D51CF52-3E47-45A9-8AB0-E21BEBC9323A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48DDB27-4EF6-430F-BEBC-A26949E7E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Produtividades marginais e custo mínimo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9D06748-703F-46A3-87DB-68B00BF61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Questão: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o que determina que uma empresa decida introduzir no processo produtivo mais um trabalhador ou uma nova máquina?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2400" u="sng">
              <a:latin typeface="Tahoma" panose="020B0604030504040204" pitchFamily="34" charset="0"/>
            </a:endParaRPr>
          </a:p>
          <a:p>
            <a:pPr lvl="2" eaLnBrk="1" hangingPunct="1"/>
            <a:r>
              <a:rPr lang="pt-PT" altLang="en-US" sz="1800">
                <a:latin typeface="Tahoma" panose="020B0604030504040204" pitchFamily="34" charset="0"/>
              </a:rPr>
              <a:t>Analisar o </a:t>
            </a:r>
            <a:r>
              <a:rPr lang="pt-PT" altLang="en-US" sz="1800" b="1">
                <a:latin typeface="Tahoma" panose="020B0604030504040204" pitchFamily="34" charset="0"/>
              </a:rPr>
              <a:t>Quadro 12-3</a:t>
            </a: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Posição do Número do Diapositivo 5">
            <a:extLst>
              <a:ext uri="{FF2B5EF4-FFF2-40B4-BE49-F238E27FC236}">
                <a16:creationId xmlns:a16="http://schemas.microsoft.com/office/drawing/2014/main" id="{1B59C784-89F8-4E8F-AB2A-6ACB27BD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BBFEED1-0486-4ACF-AC8C-355DB7C4413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36691E8A-2DD5-4056-973D-25D9386B9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Table 12-3</a:t>
            </a:r>
          </a:p>
        </p:txBody>
      </p:sp>
      <p:pic>
        <p:nvPicPr>
          <p:cNvPr id="30724" name="Picture 3" descr="sam72055_tb1203">
            <a:extLst>
              <a:ext uri="{FF2B5EF4-FFF2-40B4-BE49-F238E27FC236}">
                <a16:creationId xmlns:a16="http://schemas.microsoft.com/office/drawing/2014/main" id="{86830094-8397-4495-9B3F-565690A27C5B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73238"/>
            <a:ext cx="9144000" cy="4367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o Número do Diapositivo 5">
            <a:extLst>
              <a:ext uri="{FF2B5EF4-FFF2-40B4-BE49-F238E27FC236}">
                <a16:creationId xmlns:a16="http://schemas.microsoft.com/office/drawing/2014/main" id="{48B5EDBB-8E39-4BE5-9994-140C8082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E313FC1-103C-4CEA-B2E6-8DDD19C7175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36B0BDF-4428-4B85-A74C-8027189AC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do Quadro 12-3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872BDCD-675E-49E2-B102-39093E59D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2486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Coluna 1:</a:t>
            </a:r>
            <a:r>
              <a:rPr lang="pt-PT" altLang="en-US" sz="1800">
                <a:latin typeface="Tahoma" panose="020B0604030504040204" pitchFamily="34" charset="0"/>
              </a:rPr>
              <a:t> 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fator trabalho</a:t>
            </a:r>
            <a:r>
              <a:rPr lang="pt-PT" altLang="en-US" sz="1800" b="1">
                <a:latin typeface="Tahoma" panose="020B0604030504040204" pitchFamily="34" charset="0"/>
              </a:rPr>
              <a:t>, </a:t>
            </a:r>
            <a:r>
              <a:rPr lang="pt-PT" altLang="en-US" sz="1800" b="1" i="1">
                <a:latin typeface="Tahoma" panose="020B0604030504040204" pitchFamily="34" charset="0"/>
              </a:rPr>
              <a:t>variável</a:t>
            </a:r>
            <a:r>
              <a:rPr lang="pt-PT" altLang="en-US" sz="1800">
                <a:latin typeface="Tahoma" panose="020B0604030504040204" pitchFamily="34" charset="0"/>
              </a:rPr>
              <a:t>  </a:t>
            </a:r>
            <a:r>
              <a:rPr lang="pt-PT" altLang="en-US" sz="1800" b="1" i="1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spcAft>
                <a:spcPct val="30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N.º de trabalhadores de 0 a 5</a:t>
            </a:r>
          </a:p>
          <a:p>
            <a:pPr eaLnBrk="1" hangingPunct="1"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Coluna 2: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produção total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spcAft>
                <a:spcPct val="30000"/>
              </a:spcAft>
            </a:pPr>
            <a:r>
              <a:rPr lang="pt-PT" altLang="en-US" sz="1800">
                <a:latin typeface="Tahoma" panose="020B0604030504040204" pitchFamily="34" charset="0"/>
              </a:rPr>
              <a:t>associada a cada quantidade do fator trabalho </a:t>
            </a:r>
            <a:r>
              <a:rPr lang="pt-PT" altLang="en-US" sz="1800" i="1">
                <a:latin typeface="Tahoma" panose="020B0604030504040204" pitchFamily="34" charset="0"/>
              </a:rPr>
              <a:t>(tudo o resto constante)</a:t>
            </a:r>
            <a:endParaRPr lang="pt-PT" altLang="en-US" sz="180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Coluna (3):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produtividade marginal</a:t>
            </a:r>
            <a:r>
              <a:rPr lang="pt-PT" altLang="en-US" sz="1800">
                <a:latin typeface="Tahoma" panose="020B0604030504040204" pitchFamily="34" charset="0"/>
              </a:rPr>
              <a:t> (física) do </a:t>
            </a:r>
            <a:r>
              <a:rPr lang="pt-PT" altLang="en-US" sz="1800" b="1">
                <a:latin typeface="Tahoma" panose="020B0604030504040204" pitchFamily="34" charset="0"/>
              </a:rPr>
              <a:t>trabalho</a:t>
            </a:r>
          </a:p>
          <a:p>
            <a:pPr lvl="1" eaLnBrk="1" hangingPunct="1"/>
            <a:r>
              <a:rPr lang="pt-PT" altLang="en-US" sz="1800">
                <a:latin typeface="Tahoma" panose="020B0604030504040204" pitchFamily="34" charset="0"/>
              </a:rPr>
              <a:t>acréscimo de produção obtido com um trabalhador adicional, </a:t>
            </a:r>
            <a:r>
              <a:rPr lang="pt-PT" altLang="en-US" sz="1800" i="1">
                <a:latin typeface="Tahoma" panose="020B0604030504040204" pitchFamily="34" charset="0"/>
              </a:rPr>
              <a:t>tudo o resto constante</a:t>
            </a:r>
          </a:p>
          <a:p>
            <a:pPr lvl="1" eaLnBrk="1" hangingPunct="1">
              <a:spcAft>
                <a:spcPct val="30000"/>
              </a:spcAft>
            </a:pPr>
            <a:r>
              <a:rPr lang="pt-PT" altLang="en-US" sz="1800">
                <a:latin typeface="Tahoma" panose="020B0604030504040204" pitchFamily="34" charset="0"/>
              </a:rPr>
              <a:t>decrescente - </a:t>
            </a:r>
            <a:r>
              <a:rPr lang="pt-PT" altLang="en-US" sz="1800" b="1" i="1">
                <a:solidFill>
                  <a:schemeClr val="hlink"/>
                </a:solidFill>
                <a:latin typeface="Tahoma" panose="020B0604030504040204" pitchFamily="34" charset="0"/>
              </a:rPr>
              <a:t>lei dos rendimentos decrescentes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Coluna 4: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preço do bem</a:t>
            </a:r>
            <a:r>
              <a:rPr lang="pt-PT" altLang="en-US" sz="1800">
                <a:solidFill>
                  <a:schemeClr val="fol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>
                <a:latin typeface="Tahoma" panose="020B0604030504040204" pitchFamily="34" charset="0"/>
              </a:rPr>
              <a:t>(fixo)</a:t>
            </a: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>
            <a:extLst>
              <a:ext uri="{FF2B5EF4-FFF2-40B4-BE49-F238E27FC236}">
                <a16:creationId xmlns:a16="http://schemas.microsoft.com/office/drawing/2014/main" id="{23D53B09-33ED-40BA-A6A2-A69DBB0F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7DCCD88-DE2A-453A-922E-31E8505EEC4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96C681C-5524-4234-B6AD-0485360F4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/>
              <a:t>Noção de mercado</a:t>
            </a:r>
            <a:endParaRPr lang="en-US" altLang="en-US" sz="3200" b="1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B97862B-587B-48A1-A30E-215C3A272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t-PT" altLang="en-US" sz="2000" b="1"/>
              <a:t>No sentido económico, o mercado é uma forma de </a:t>
            </a:r>
            <a:r>
              <a:rPr lang="pt-PT" altLang="en-US" sz="2000" b="1">
                <a:solidFill>
                  <a:srgbClr val="009900"/>
                </a:solidFill>
              </a:rPr>
              <a:t>confronto entre compradores e vendedores</a:t>
            </a:r>
            <a:endParaRPr lang="pt-PT" altLang="en-US" sz="2000" b="1"/>
          </a:p>
          <a:p>
            <a:pPr lvl="1" eaLnBrk="1" hangingPunct="1">
              <a:lnSpc>
                <a:spcPct val="125000"/>
              </a:lnSpc>
            </a:pPr>
            <a:r>
              <a:rPr lang="pt-PT" altLang="en-US" sz="1800" b="1"/>
              <a:t>de determinado bem ou serviço, que se realiza diariamente </a:t>
            </a:r>
          </a:p>
          <a:p>
            <a:pPr lvl="1" eaLnBrk="1" hangingPunct="1">
              <a:lnSpc>
                <a:spcPct val="125000"/>
              </a:lnSpc>
            </a:pPr>
            <a:r>
              <a:rPr lang="pt-PT" altLang="en-US" sz="1800" b="1">
                <a:solidFill>
                  <a:srgbClr val="0000FF"/>
                </a:solidFill>
              </a:rPr>
              <a:t>sem necessidade de se encontrarem num dado local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endParaRPr lang="pt-PT" altLang="en-US" sz="1800" b="1">
              <a:solidFill>
                <a:srgbClr val="0000FF"/>
              </a:solidFill>
            </a:endParaRPr>
          </a:p>
          <a:p>
            <a:pPr lvl="3" eaLnBrk="1" hangingPunct="1"/>
            <a:r>
              <a:rPr lang="pt-PT" altLang="en-US" sz="1700"/>
              <a:t>Mercado do petróleo</a:t>
            </a:r>
          </a:p>
          <a:p>
            <a:pPr lvl="3" eaLnBrk="1" hangingPunct="1"/>
            <a:r>
              <a:rPr lang="pt-PT" altLang="en-US" sz="1700"/>
              <a:t>Mercado do ouro</a:t>
            </a:r>
          </a:p>
          <a:p>
            <a:pPr lvl="3" eaLnBrk="1" hangingPunct="1"/>
            <a:r>
              <a:rPr lang="pt-PT" altLang="en-US" sz="1700"/>
              <a:t>Mercado das ações</a:t>
            </a:r>
            <a:endParaRPr lang="en-US" altLang="en-US" sz="17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Posição do Número do Diapositivo 5">
            <a:extLst>
              <a:ext uri="{FF2B5EF4-FFF2-40B4-BE49-F238E27FC236}">
                <a16:creationId xmlns:a16="http://schemas.microsoft.com/office/drawing/2014/main" id="{198E16C5-99EF-4BBC-80B6-F0A03553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85EBB07-F51B-4805-B0C6-4982D11FA16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350602E-927A-484A-8368-E242EB6D4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1368F1D-4F4C-49AF-AC1A-974927AFF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Coluna 5:</a:t>
            </a:r>
            <a:r>
              <a:rPr lang="pt-PT" altLang="en-US" sz="2000" b="1">
                <a:latin typeface="Tahoma" panose="020B0604030504040204" pitchFamily="34" charset="0"/>
              </a:rPr>
              <a:t> </a:t>
            </a:r>
            <a:r>
              <a:rPr lang="pt-PT" altLang="en-US" sz="2000" b="1" u="sng">
                <a:latin typeface="Tahoma" panose="020B0604030504040204" pitchFamily="34" charset="0"/>
              </a:rPr>
              <a:t>resultados</a:t>
            </a:r>
            <a:r>
              <a:rPr lang="pt-PT" altLang="en-US" sz="2000" b="1">
                <a:latin typeface="Tahoma" panose="020B0604030504040204" pitchFamily="34" charset="0"/>
              </a:rPr>
              <a:t> a interpretar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altLang="en-US" sz="1800">
                <a:latin typeface="Tahoma" panose="020B0604030504040204" pitchFamily="34" charset="0"/>
              </a:rPr>
              <a:t>A empresa passa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de 1 para 2</a:t>
            </a:r>
            <a:r>
              <a:rPr lang="pt-PT" altLang="en-US" sz="1800" b="1">
                <a:latin typeface="Tahoma" panose="020B0604030504040204" pitchFamily="34" charset="0"/>
              </a:rPr>
              <a:t> trabalhadores</a:t>
            </a:r>
            <a:r>
              <a:rPr lang="pt-PT" altLang="en-US" sz="2000" b="1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produção aumenta</a:t>
            </a:r>
            <a:r>
              <a:rPr lang="pt-PT" altLang="en-US" sz="1600">
                <a:latin typeface="Tahoma" panose="020B0604030504040204" pitchFamily="34" charset="0"/>
              </a:rPr>
              <a:t> </a:t>
            </a:r>
            <a:r>
              <a:rPr lang="pt-PT" altLang="en-US" sz="1600" b="1">
                <a:latin typeface="Tahoma" panose="020B0604030504040204" pitchFamily="34" charset="0"/>
              </a:rPr>
              <a:t>10 000 litros</a:t>
            </a:r>
            <a:r>
              <a:rPr lang="pt-PT" altLang="en-US" sz="1600">
                <a:latin typeface="Tahoma" panose="020B0604030504040204" pitchFamily="34" charset="0"/>
              </a:rPr>
              <a:t> (</a:t>
            </a:r>
            <a:r>
              <a:rPr lang="pt-PT" altLang="en-US" sz="1600" u="sng">
                <a:latin typeface="Tahoma" panose="020B0604030504040204" pitchFamily="34" charset="0"/>
              </a:rPr>
              <a:t>produtividade marginal</a:t>
            </a:r>
            <a:r>
              <a:rPr lang="pt-PT" altLang="en-US" sz="1600">
                <a:latin typeface="Tahoma" panose="020B0604030504040204" pitchFamily="34" charset="0"/>
              </a:rPr>
              <a:t>)</a:t>
            </a:r>
            <a:endParaRPr lang="pt-PT" altLang="en-US" sz="1600" b="1" u="sng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en-US" sz="1600" b="1" u="sng">
                <a:latin typeface="Tahoma" panose="020B0604030504040204" pitchFamily="34" charset="0"/>
              </a:rPr>
              <a:t>receita</a:t>
            </a:r>
            <a:r>
              <a:rPr lang="pt-PT" altLang="en-US" sz="1600" b="1">
                <a:latin typeface="Tahoma" panose="020B0604030504040204" pitchFamily="34" charset="0"/>
              </a:rPr>
              <a:t> desta venda adicional?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como  p =</a:t>
            </a:r>
            <a:r>
              <a:rPr lang="pt-PT" altLang="en-US" sz="1600">
                <a:latin typeface="Tahoma" panose="020B0604030504040204" pitchFamily="34" charset="0"/>
              </a:rPr>
              <a:t> </a:t>
            </a:r>
            <a:r>
              <a:rPr lang="pt-PT" altLang="en-US" sz="1600" b="1">
                <a:latin typeface="Tahoma" panose="020B0604030504040204" pitchFamily="34" charset="0"/>
              </a:rPr>
              <a:t>3um,  </a:t>
            </a:r>
            <a:r>
              <a:rPr lang="pt-PT" altLang="en-US" sz="1600">
                <a:latin typeface="Tahoma" panose="020B0604030504040204" pitchFamily="34" charset="0"/>
              </a:rPr>
              <a:t>realiza </a:t>
            </a:r>
            <a:r>
              <a:rPr lang="pt-PT" altLang="en-US" sz="1600" b="1">
                <a:latin typeface="Tahoma" panose="020B0604030504040204" pitchFamily="34" charset="0"/>
              </a:rPr>
              <a:t>30 000 um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00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altLang="en-US" sz="1800">
                <a:latin typeface="Tahoma" panose="020B0604030504040204" pitchFamily="34" charset="0"/>
              </a:rPr>
              <a:t>A empresa passa de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2 para 3</a:t>
            </a:r>
            <a:r>
              <a:rPr lang="pt-PT" altLang="en-US" sz="1800" b="1">
                <a:latin typeface="Tahoma" panose="020B0604030504040204" pitchFamily="34" charset="0"/>
              </a:rPr>
              <a:t> trabalhadores</a:t>
            </a:r>
            <a:endParaRPr lang="pt-PT" altLang="en-US" sz="1800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en-US" sz="1600" u="sng">
                <a:latin typeface="Tahoma" panose="020B0604030504040204" pitchFamily="34" charset="0"/>
              </a:rPr>
              <a:t>produtividade marginal </a:t>
            </a:r>
            <a:r>
              <a:rPr lang="pt-PT" altLang="en-US" sz="1600">
                <a:latin typeface="Tahoma" panose="020B0604030504040204" pitchFamily="34" charset="0"/>
              </a:rPr>
              <a:t>do </a:t>
            </a:r>
            <a:r>
              <a:rPr lang="pt-PT" altLang="en-US" sz="1600" b="1">
                <a:latin typeface="Tahoma" panose="020B0604030504040204" pitchFamily="34" charset="0"/>
              </a:rPr>
              <a:t>3.º trabalhador</a:t>
            </a:r>
            <a:r>
              <a:rPr lang="pt-PT" altLang="en-US" sz="1600">
                <a:latin typeface="Tahoma" panose="020B0604030504040204" pitchFamily="34" charset="0"/>
              </a:rPr>
              <a:t> é de </a:t>
            </a:r>
            <a:r>
              <a:rPr lang="pt-PT" altLang="en-US" sz="1600" b="1">
                <a:latin typeface="Tahoma" panose="020B0604030504040204" pitchFamily="34" charset="0"/>
              </a:rPr>
              <a:t>5 000 litros</a:t>
            </a:r>
            <a:r>
              <a:rPr lang="pt-PT" altLang="en-US" sz="160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600">
                <a:latin typeface="Tahoma" panose="020B0604030504040204" pitchFamily="34" charset="0"/>
              </a:rPr>
              <a:t>a empresa </a:t>
            </a:r>
            <a:r>
              <a:rPr lang="pt-PT" altLang="en-US" sz="1600" u="sng">
                <a:latin typeface="Tahoma" panose="020B0604030504040204" pitchFamily="34" charset="0"/>
              </a:rPr>
              <a:t>realiza apenas</a:t>
            </a:r>
            <a:r>
              <a:rPr lang="pt-PT" altLang="en-US" sz="1600">
                <a:latin typeface="Tahoma" panose="020B0604030504040204" pitchFamily="34" charset="0"/>
              </a:rPr>
              <a:t> (dado o preço, fixo) </a:t>
            </a:r>
            <a:r>
              <a:rPr lang="pt-PT" altLang="en-US" sz="1600" b="1">
                <a:latin typeface="Tahoma" panose="020B0604030504040204" pitchFamily="34" charset="0"/>
              </a:rPr>
              <a:t>15 000 um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Novo conceito (</a:t>
            </a:r>
            <a:r>
              <a:rPr lang="pt-PT" altLang="en-US" sz="1800" b="1" i="1">
                <a:latin typeface="Tahoma" panose="020B0604030504040204" pitchFamily="34" charset="0"/>
              </a:rPr>
              <a:t>slide seguinte</a:t>
            </a:r>
            <a:r>
              <a:rPr lang="pt-PT" altLang="en-US" sz="1800" b="1">
                <a:latin typeface="Tahoma" panose="020B0604030504040204" pitchFamily="34" charset="0"/>
              </a:rPr>
              <a:t>)</a:t>
            </a:r>
            <a:endParaRPr lang="en-US" altLang="en-US" sz="1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Posição do Número do Diapositivo 5">
            <a:extLst>
              <a:ext uri="{FF2B5EF4-FFF2-40B4-BE49-F238E27FC236}">
                <a16:creationId xmlns:a16="http://schemas.microsoft.com/office/drawing/2014/main" id="{7BD46FA9-1831-4B47-A9F8-A6AF2D15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847BAC1-0E3A-409C-9318-BA4C1E7B5A60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0546940-9683-4209-A658-9542A696F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Produto Receita Marginal </a:t>
            </a:r>
            <a:br>
              <a:rPr lang="pt-PT" altLang="en-US" sz="3200" b="1">
                <a:latin typeface="Tahoma" panose="020B0604030504040204" pitchFamily="34" charset="0"/>
              </a:rPr>
            </a:br>
            <a:r>
              <a:rPr lang="pt-PT" altLang="en-US" sz="3200" b="1">
                <a:latin typeface="Tahoma" panose="020B0604030504040204" pitchFamily="34" charset="0"/>
              </a:rPr>
              <a:t>de um fator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2D36DBF-E39D-457B-8A8C-55F41C29F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750175" cy="426720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DEFINIÇÃO: </a:t>
            </a:r>
            <a:r>
              <a:rPr lang="pt-PT" altLang="en-US" sz="1800" b="1" dirty="0">
                <a:latin typeface="Tahoma" panose="020B0604030504040204" pitchFamily="34" charset="0"/>
              </a:rPr>
              <a:t>rendimento gerado por uma unidade adicional desse fator</a:t>
            </a:r>
          </a:p>
          <a:p>
            <a:pPr marL="0" indent="0" eaLnBrk="1" hangingPunct="1">
              <a:lnSpc>
                <a:spcPct val="125000"/>
              </a:lnSpc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marL="179388" lvl="1" indent="0" eaLnBrk="1" hangingPunct="1">
              <a:lnSpc>
                <a:spcPct val="125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COMO SE DETERMINA</a:t>
            </a:r>
            <a:endParaRPr lang="pt-PT" altLang="en-US" sz="2000" dirty="0"/>
          </a:p>
          <a:p>
            <a:pPr marL="963613" lvl="1" indent="-784225" algn="ctr" eaLnBrk="1" hangingPunct="1">
              <a:lnSpc>
                <a:spcPct val="125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 err="1">
                <a:solidFill>
                  <a:srgbClr val="0070C0"/>
                </a:solidFill>
              </a:rPr>
              <a:t>PRMa,L</a:t>
            </a:r>
            <a:r>
              <a:rPr lang="pt-PT" altLang="en-US" sz="2000" b="1" dirty="0">
                <a:solidFill>
                  <a:srgbClr val="0070C0"/>
                </a:solidFill>
              </a:rPr>
              <a:t> = </a:t>
            </a:r>
            <a:r>
              <a:rPr lang="pt-PT" altLang="en-US" sz="2000" b="1" dirty="0" err="1">
                <a:solidFill>
                  <a:srgbClr val="0070C0"/>
                </a:solidFill>
              </a:rPr>
              <a:t>PMa,L</a:t>
            </a:r>
            <a:r>
              <a:rPr lang="pt-PT" altLang="en-US" sz="2000" b="1" dirty="0">
                <a:solidFill>
                  <a:srgbClr val="0070C0"/>
                </a:solidFill>
              </a:rPr>
              <a:t> × p</a:t>
            </a:r>
          </a:p>
          <a:p>
            <a:pPr marL="963613" lvl="1" indent="-784225" algn="ctr" eaLnBrk="1" hangingPunct="1">
              <a:lnSpc>
                <a:spcPct val="125000"/>
              </a:lnSpc>
              <a:buFont typeface="Wingdings" panose="05000000000000000000" pitchFamily="2" charset="2"/>
              <a:buNone/>
              <a:defRPr/>
            </a:pPr>
            <a:endParaRPr lang="pt-PT" altLang="en-US" dirty="0">
              <a:solidFill>
                <a:schemeClr val="hlink"/>
              </a:solidFill>
            </a:endParaRPr>
          </a:p>
          <a:p>
            <a:pPr marL="703263" eaLnBrk="1" hangingPunct="1">
              <a:defRPr/>
            </a:pPr>
            <a:r>
              <a:rPr lang="pt-PT" altLang="en-US" sz="1600" b="1" dirty="0"/>
              <a:t>Nota</a:t>
            </a:r>
            <a:r>
              <a:rPr lang="pt-PT" altLang="en-US" sz="1600" dirty="0"/>
              <a:t>:  </a:t>
            </a:r>
            <a:r>
              <a:rPr lang="pt-PT" altLang="en-US" sz="1800" dirty="0" err="1"/>
              <a:t>PRMa,L</a:t>
            </a:r>
            <a:r>
              <a:rPr lang="pt-PT" altLang="en-US" sz="1800" dirty="0"/>
              <a:t> = </a:t>
            </a:r>
            <a:r>
              <a:rPr lang="pt-PT" altLang="en-US" sz="1800" dirty="0" err="1"/>
              <a:t>RMa,L</a:t>
            </a:r>
            <a:r>
              <a:rPr lang="pt-PT" altLang="en-US" sz="1800" dirty="0"/>
              <a:t> × </a:t>
            </a:r>
            <a:r>
              <a:rPr lang="pt-PT" altLang="en-US" sz="1800" dirty="0" err="1"/>
              <a:t>PMa,L</a:t>
            </a:r>
            <a:r>
              <a:rPr lang="pt-PT" altLang="en-US" sz="1800" dirty="0"/>
              <a:t> </a:t>
            </a:r>
            <a:r>
              <a:rPr lang="pt-PT" altLang="en-US" sz="1800" i="1" dirty="0"/>
              <a:t>com </a:t>
            </a:r>
            <a:r>
              <a:rPr lang="pt-PT" altLang="en-US" sz="1800" i="1" dirty="0" err="1"/>
              <a:t>RMa,L</a:t>
            </a:r>
            <a:r>
              <a:rPr lang="pt-PT" altLang="en-US" sz="1800" i="1" dirty="0"/>
              <a:t> = p</a:t>
            </a:r>
            <a:endParaRPr lang="en-US" altLang="en-US" sz="1800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Posição do Número do Diapositivo 5">
            <a:extLst>
              <a:ext uri="{FF2B5EF4-FFF2-40B4-BE49-F238E27FC236}">
                <a16:creationId xmlns:a16="http://schemas.microsoft.com/office/drawing/2014/main" id="{6DE53C56-9512-4349-9D0C-C6BD2A72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FE08E16-F2DD-4545-9382-7A925E74B90E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B8B85AC-52AA-4148-82FE-E38CD39FD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89136F80-5C49-4833-9A21-8B11953F0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97887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altLang="en-US" sz="2000" dirty="0">
                <a:latin typeface="Tahoma" panose="020B0604030504040204" pitchFamily="34" charset="0"/>
              </a:rPr>
              <a:t>Informação necessária para a decisão da </a:t>
            </a:r>
            <a:r>
              <a:rPr lang="pt-PT" altLang="en-US" sz="2000" b="1" dirty="0">
                <a:latin typeface="Tahoma" panose="020B0604030504040204" pitchFamily="34" charset="0"/>
              </a:rPr>
              <a:t>empresa</a:t>
            </a:r>
            <a:r>
              <a:rPr lang="pt-PT" altLang="en-US" sz="2000" dirty="0">
                <a:latin typeface="Tahoma" panose="020B0604030504040204" pitchFamily="34" charset="0"/>
              </a:rPr>
              <a:t>:</a:t>
            </a:r>
            <a:r>
              <a:rPr lang="pt-PT" altLang="en-US" sz="2100" dirty="0"/>
              <a:t> </a:t>
            </a:r>
            <a:endParaRPr lang="en-US" altLang="en-US" sz="2100" dirty="0"/>
          </a:p>
          <a:p>
            <a:pPr lvl="1" eaLnBrk="1" hangingPunct="1">
              <a:spcAft>
                <a:spcPct val="20000"/>
              </a:spcAft>
              <a:defRPr/>
            </a:pP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custo de cada novo trabalhador </a:t>
            </a:r>
            <a:r>
              <a:rPr lang="pt-PT" altLang="en-US" sz="1800" b="1" dirty="0">
                <a:latin typeface="Tahoma" panose="020B0604030504040204" pitchFamily="34" charset="0"/>
              </a:rPr>
              <a:t>(custo marginal)</a:t>
            </a:r>
            <a:r>
              <a:rPr lang="pt-PT" altLang="en-US" sz="1800" b="1" dirty="0"/>
              <a:t> 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400" b="1" dirty="0">
                <a:latin typeface="Tahoma" panose="020B0604030504040204" pitchFamily="34" charset="0"/>
              </a:rPr>
              <a:t>Hipótese</a:t>
            </a:r>
            <a:r>
              <a:rPr lang="pt-PT" altLang="en-US" sz="1400" dirty="0">
                <a:latin typeface="Tahoma" panose="020B0604030504040204" pitchFamily="34" charset="0"/>
              </a:rPr>
              <a:t>: a empresa paga a </a:t>
            </a:r>
            <a:r>
              <a:rPr lang="pt-PT" altLang="en-US" sz="1400" b="1" u="sng" dirty="0">
                <a:latin typeface="Tahoma" panose="020B0604030504040204" pitchFamily="34" charset="0"/>
              </a:rPr>
              <a:t>cada trabalhador</a:t>
            </a:r>
            <a:r>
              <a:rPr lang="pt-PT" altLang="en-US" sz="1400" u="sng" dirty="0">
                <a:latin typeface="Tahoma" panose="020B0604030504040204" pitchFamily="34" charset="0"/>
              </a:rPr>
              <a:t> </a:t>
            </a:r>
            <a:r>
              <a:rPr lang="pt-PT" altLang="en-US" sz="1400" b="1" u="sng" dirty="0">
                <a:latin typeface="Tahoma" panose="020B0604030504040204" pitchFamily="34" charset="0"/>
              </a:rPr>
              <a:t>20 000 um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2000" b="1" u="sng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600" dirty="0">
                <a:latin typeface="Tahoma" panose="020B0604030504040204" pitchFamily="34" charset="0"/>
              </a:rPr>
              <a:t>Voltando aos dados anteriores</a:t>
            </a:r>
            <a:r>
              <a:rPr lang="pt-PT" altLang="en-US" sz="1800" dirty="0">
                <a:latin typeface="Tahoma" panose="020B0604030504040204" pitchFamily="34" charset="0"/>
              </a:rPr>
              <a:t>:</a:t>
            </a:r>
            <a:endParaRPr lang="en-US" altLang="en-US" sz="1800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De 1 para 2 trabalhadores:</a:t>
            </a:r>
            <a:r>
              <a:rPr lang="pt-PT" altLang="en-US" sz="1600" dirty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400" b="1" dirty="0"/>
              <a:t>rendimento marginal: 30 000 um</a:t>
            </a:r>
            <a:endParaRPr lang="pt-PT" altLang="en-US" sz="1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400" b="1" dirty="0"/>
              <a:t>custo marginal</a:t>
            </a:r>
            <a:r>
              <a:rPr lang="pt-PT" altLang="en-US" sz="1400" dirty="0"/>
              <a:t>: </a:t>
            </a:r>
            <a:r>
              <a:rPr lang="pt-PT" altLang="en-US" sz="1400" b="1" dirty="0"/>
              <a:t>20 000um</a:t>
            </a:r>
            <a:endParaRPr lang="pt-PT" altLang="en-US" sz="1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400" b="1" dirty="0">
                <a:solidFill>
                  <a:srgbClr val="008000"/>
                </a:solidFill>
              </a:rPr>
              <a:t>Lucro: 10 000um</a:t>
            </a:r>
          </a:p>
          <a:p>
            <a:pPr marL="909637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400" dirty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600" b="1" dirty="0">
                <a:solidFill>
                  <a:schemeClr val="folHlink"/>
                </a:solidFill>
                <a:latin typeface="Tahoma" panose="020B0604030504040204" pitchFamily="34" charset="0"/>
              </a:rPr>
              <a:t>De 2 para 3 trabalhadores:</a:t>
            </a:r>
            <a:endParaRPr lang="pt-PT" altLang="en-US" sz="1600" b="1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400" b="1" dirty="0"/>
              <a:t>rendimento marginal</a:t>
            </a:r>
            <a:r>
              <a:rPr lang="pt-PT" altLang="en-US" sz="1400" dirty="0"/>
              <a:t>: </a:t>
            </a:r>
            <a:r>
              <a:rPr lang="pt-PT" altLang="en-US" sz="1400" b="1" dirty="0"/>
              <a:t>15 000um</a:t>
            </a:r>
            <a:endParaRPr lang="pt-PT" altLang="en-US" sz="1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400" b="1" dirty="0"/>
              <a:t>custo marginal</a:t>
            </a:r>
            <a:r>
              <a:rPr lang="pt-PT" altLang="en-US" sz="1400" dirty="0"/>
              <a:t>: </a:t>
            </a:r>
            <a:r>
              <a:rPr lang="pt-PT" altLang="en-US" sz="1400" b="1" dirty="0"/>
              <a:t>20 000um</a:t>
            </a:r>
            <a:endParaRPr lang="pt-PT" altLang="en-US" sz="1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400" b="1" dirty="0">
                <a:solidFill>
                  <a:schemeClr val="accent2"/>
                </a:solidFill>
              </a:rPr>
              <a:t>Prejuízo</a:t>
            </a:r>
            <a:r>
              <a:rPr lang="pt-PT" altLang="en-US" sz="1400" dirty="0">
                <a:solidFill>
                  <a:schemeClr val="accent2"/>
                </a:solidFill>
              </a:rPr>
              <a:t>: </a:t>
            </a:r>
            <a:r>
              <a:rPr lang="pt-PT" altLang="en-US" sz="1400" b="1" dirty="0">
                <a:solidFill>
                  <a:schemeClr val="accent2"/>
                </a:solidFill>
              </a:rPr>
              <a:t>- 5 000 um</a:t>
            </a:r>
            <a:endParaRPr lang="en-US" altLang="en-US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Posição do Número do Diapositivo 5">
            <a:extLst>
              <a:ext uri="{FF2B5EF4-FFF2-40B4-BE49-F238E27FC236}">
                <a16:creationId xmlns:a16="http://schemas.microsoft.com/office/drawing/2014/main" id="{DF01C1A6-E48C-4100-A783-DCC16D0A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8BE19D6-E644-4754-BA27-FDCF50CA297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240FCE5-19F5-45C0-873A-C84486F29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35D233E-CE40-4C11-9FE4-E871C6488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 u="sng">
                <a:latin typeface="Tahoma" panose="020B0604030504040204" pitchFamily="34" charset="0"/>
              </a:rPr>
              <a:t>Conclusão</a:t>
            </a:r>
            <a:r>
              <a:rPr lang="pt-PT" altLang="en-US" sz="2400" b="1">
                <a:latin typeface="Tahoma" panose="020B0604030504040204" pitchFamily="34" charset="0"/>
              </a:rPr>
              <a:t>:</a:t>
            </a:r>
            <a:r>
              <a:rPr lang="pt-PT" altLang="en-US" b="1"/>
              <a:t> </a:t>
            </a:r>
            <a:endParaRPr lang="pt-PT" altLang="en-US" u="sng"/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Para maximizar o lucro, a </a:t>
            </a:r>
            <a:r>
              <a:rPr lang="pt-PT" altLang="en-US" sz="2000" b="1">
                <a:latin typeface="Tahoma" panose="020B0604030504040204" pitchFamily="34" charset="0"/>
              </a:rPr>
              <a:t>empresa não deve contratar o 3.º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r>
              <a:rPr lang="pt-PT" altLang="en-US" sz="2000" b="1">
                <a:latin typeface="Tahoma" panose="020B0604030504040204" pitchFamily="34" charset="0"/>
              </a:rPr>
              <a:t>trabalhador</a:t>
            </a:r>
            <a:endParaRPr lang="pt-PT" altLang="en-US" sz="2000">
              <a:latin typeface="Tahoma" panose="020B0604030504040204" pitchFamily="34" charset="0"/>
            </a:endParaRPr>
          </a:p>
          <a:p>
            <a:pPr lvl="2" eaLnBrk="1" hangingPunct="1"/>
            <a:r>
              <a:rPr lang="pt-PT" altLang="en-US" sz="2000" b="1">
                <a:latin typeface="Tahoma" panose="020B0604030504040204" pitchFamily="34" charset="0"/>
              </a:rPr>
              <a:t>rendimento marginal é inferior ao seu custo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r>
              <a:rPr lang="pt-PT" altLang="en-US" sz="2000" b="1">
                <a:latin typeface="Tahoma" panose="020B0604030504040204" pitchFamily="34" charset="0"/>
              </a:rPr>
              <a:t>marginal</a:t>
            </a:r>
            <a:r>
              <a:rPr lang="pt-PT" altLang="en-US" sz="2000">
                <a:latin typeface="Tahoma" panose="020B0604030504040204" pitchFamily="34" charset="0"/>
              </a:rPr>
              <a:t> (preço do trabalhador/salário)</a:t>
            </a:r>
          </a:p>
          <a:p>
            <a:pPr lvl="2" eaLnBrk="1" hangingPunct="1"/>
            <a:endParaRPr lang="pt-PT" altLang="en-US" sz="2100" b="1" u="sng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Qual a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regra para a decisão de uma empresa?</a:t>
            </a:r>
          </a:p>
          <a:p>
            <a:pPr lvl="1" eaLnBrk="1" hangingPunct="1"/>
            <a:r>
              <a:rPr lang="pt-PT" altLang="en-US"/>
              <a:t> </a:t>
            </a:r>
            <a:r>
              <a:rPr lang="pt-PT" altLang="en-US" sz="2400" i="1">
                <a:latin typeface="Tahoma" panose="020B0604030504040204" pitchFamily="34" charset="0"/>
              </a:rPr>
              <a:t>slide seguinte</a:t>
            </a:r>
            <a:endParaRPr lang="en-US" altLang="en-US" i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Posição do Número do Diapositivo 5">
            <a:extLst>
              <a:ext uri="{FF2B5EF4-FFF2-40B4-BE49-F238E27FC236}">
                <a16:creationId xmlns:a16="http://schemas.microsoft.com/office/drawing/2014/main" id="{04ACDAD3-86D2-468D-9AE1-4A7A5F10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386D1BE-75DD-4799-B511-48C14639CA95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0CFD710-6852-4949-BA92-41EAEAC68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Regra do custo mínimo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B6BBA25-90C5-4112-9F93-07A647A95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Para </a:t>
            </a:r>
            <a:r>
              <a:rPr lang="pt-PT" altLang="en-US" sz="2000" b="1" u="sng" dirty="0">
                <a:latin typeface="Tahoma" panose="020B0604030504040204" pitchFamily="34" charset="0"/>
              </a:rPr>
              <a:t>maximizar o lucro</a:t>
            </a:r>
            <a:r>
              <a:rPr lang="pt-PT" altLang="en-US" sz="2000" b="1" dirty="0">
                <a:latin typeface="Tahoma" panose="020B0604030504040204" pitchFamily="34" charset="0"/>
              </a:rPr>
              <a:t>: </a:t>
            </a:r>
          </a:p>
          <a:p>
            <a:pPr marL="571500" indent="-571500" eaLnBrk="1" hangingPunct="1">
              <a:buFont typeface="Wingdings" panose="05000000000000000000" pitchFamily="2" charset="2"/>
              <a:buAutoNum type="alphaUcParenBoth"/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Uma empresa usa unidades adicionais de cada 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fator i </a:t>
            </a:r>
            <a:r>
              <a:rPr lang="pt-PT" altLang="en-US" sz="1800" b="1" dirty="0">
                <a:latin typeface="Tahoma" panose="020B0604030504040204" pitchFamily="34" charset="0"/>
              </a:rPr>
              <a:t>até ao ponto em que </a:t>
            </a:r>
          </a:p>
          <a:p>
            <a:pPr marL="966788" lvl="1" indent="-495300" eaLnBrk="1" hangingPunct="1"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o Produto Receita Marginal de </a:t>
            </a:r>
            <a:r>
              <a:rPr lang="pt-PT" altLang="en-US" sz="1800">
                <a:latin typeface="Tahoma" panose="020B0604030504040204" pitchFamily="34" charset="0"/>
              </a:rPr>
              <a:t>cada fator </a:t>
            </a:r>
            <a:r>
              <a:rPr lang="pt-PT" altLang="en-US" sz="1800" dirty="0">
                <a:latin typeface="Tahoma" panose="020B0604030504040204" pitchFamily="34" charset="0"/>
              </a:rPr>
              <a:t>seja igual ao respetivo preço: </a:t>
            </a:r>
            <a:r>
              <a:rPr lang="pt-PT" altLang="en-US" sz="1800" b="1" dirty="0" err="1">
                <a:solidFill>
                  <a:schemeClr val="hlink"/>
                </a:solidFill>
              </a:rPr>
              <a:t>RPMa,i</a:t>
            </a:r>
            <a:r>
              <a:rPr lang="pt-PT" altLang="en-US" sz="1800" b="1" dirty="0">
                <a:solidFill>
                  <a:schemeClr val="hlink"/>
                </a:solidFill>
              </a:rPr>
              <a:t> = </a:t>
            </a:r>
            <a:r>
              <a:rPr lang="pt-PT" altLang="en-US" sz="1800" b="1" dirty="0" err="1">
                <a:solidFill>
                  <a:schemeClr val="hlink"/>
                </a:solidFill>
              </a:rPr>
              <a:t>PMa,i</a:t>
            </a:r>
            <a:r>
              <a:rPr lang="pt-PT" altLang="en-US" sz="1800" b="1" dirty="0">
                <a:solidFill>
                  <a:schemeClr val="hlink"/>
                </a:solidFill>
              </a:rPr>
              <a:t>  × p = pi</a:t>
            </a:r>
          </a:p>
          <a:p>
            <a:pPr marL="471488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solidFill>
                <a:schemeClr val="hlink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accent2"/>
                </a:solidFill>
              </a:rPr>
              <a:t>(B)</a:t>
            </a:r>
            <a:r>
              <a:rPr lang="pt-PT" altLang="en-US" sz="2000" b="1" dirty="0"/>
              <a:t> </a:t>
            </a:r>
            <a:r>
              <a:rPr lang="pt-PT" altLang="en-US" sz="1800" b="1" dirty="0">
                <a:latin typeface="Tahoma" panose="020B0604030504040204" pitchFamily="34" charset="0"/>
              </a:rPr>
              <a:t>A combinação óptima dos fatores ocorre quando se verifica:  </a:t>
            </a:r>
            <a:r>
              <a:rPr lang="pt-PT" altLang="en-US" sz="1800" b="1" dirty="0" err="1">
                <a:solidFill>
                  <a:srgbClr val="C00000"/>
                </a:solidFill>
                <a:latin typeface="Tahoma" panose="020B0604030504040204" pitchFamily="34" charset="0"/>
              </a:rPr>
              <a:t>PMa,L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 / </a:t>
            </a:r>
            <a:r>
              <a:rPr lang="pt-PT" altLang="en-US" sz="1800" b="1" dirty="0" err="1">
                <a:solidFill>
                  <a:srgbClr val="C00000"/>
                </a:solidFill>
                <a:latin typeface="Tahoma" panose="020B0604030504040204" pitchFamily="34" charset="0"/>
              </a:rPr>
              <a:t>pL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 = </a:t>
            </a:r>
            <a:r>
              <a:rPr lang="pt-PT" altLang="en-US" sz="1800" b="1" dirty="0" err="1">
                <a:solidFill>
                  <a:srgbClr val="C00000"/>
                </a:solidFill>
                <a:latin typeface="Tahoma" panose="020B0604030504040204" pitchFamily="34" charset="0"/>
              </a:rPr>
              <a:t>PMa,K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 / </a:t>
            </a:r>
            <a:r>
              <a:rPr lang="pt-PT" altLang="en-US" sz="1800" b="1" dirty="0" err="1">
                <a:solidFill>
                  <a:srgbClr val="C00000"/>
                </a:solidFill>
                <a:latin typeface="Tahoma" panose="020B0604030504040204" pitchFamily="34" charset="0"/>
              </a:rPr>
              <a:t>pK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  = </a:t>
            </a:r>
            <a:r>
              <a:rPr lang="pt-PT" altLang="en-US" sz="1800" b="1" dirty="0" err="1">
                <a:solidFill>
                  <a:srgbClr val="C00000"/>
                </a:solidFill>
                <a:latin typeface="Tahoma" panose="020B0604030504040204" pitchFamily="34" charset="0"/>
              </a:rPr>
              <a:t>PMa,T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 / </a:t>
            </a:r>
            <a:r>
              <a:rPr lang="pt-PT" altLang="en-US" sz="1800" b="1" dirty="0" err="1">
                <a:solidFill>
                  <a:srgbClr val="C00000"/>
                </a:solidFill>
                <a:latin typeface="Tahoma" panose="020B0604030504040204" pitchFamily="34" charset="0"/>
              </a:rPr>
              <a:t>pT</a:t>
            </a:r>
            <a:r>
              <a:rPr lang="pt-PT" altLang="en-US" sz="1800" b="1" dirty="0">
                <a:solidFill>
                  <a:srgbClr val="C00000"/>
                </a:solidFill>
                <a:latin typeface="Tahoma" panose="020B0604030504040204" pitchFamily="34" charset="0"/>
              </a:rPr>
              <a:t> = 1 / p</a:t>
            </a:r>
          </a:p>
          <a:p>
            <a:pPr marL="966788" lvl="1" indent="-495300" eaLnBrk="1" hangingPunct="1">
              <a:defRPr/>
            </a:pPr>
            <a:endParaRPr lang="pt-PT" altLang="en-US" sz="20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966788" lvl="1" indent="-49530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u="sng" dirty="0"/>
              <a:t>Regra do custo mínimo</a:t>
            </a:r>
            <a:r>
              <a:rPr lang="pt-PT" altLang="en-US" sz="1800" b="1" dirty="0"/>
              <a:t>:</a:t>
            </a:r>
          </a:p>
          <a:p>
            <a:pPr marL="966788" lvl="1" indent="-495300" eaLnBrk="1" hangingPunct="1">
              <a:defRPr/>
            </a:pPr>
            <a:r>
              <a:rPr lang="pt-PT" altLang="en-US" sz="1600" b="1" dirty="0"/>
              <a:t>a empresa minimiza o custo quando a produtividade marginal por unidade monetária for igual para todos os fatores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>
            <a:extLst>
              <a:ext uri="{FF2B5EF4-FFF2-40B4-BE49-F238E27FC236}">
                <a16:creationId xmlns:a16="http://schemas.microsoft.com/office/drawing/2014/main" id="{68855268-1841-45FA-8A1F-C5BC1ECF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7D9F6DA-3814-450E-8F03-D2700DDBFD3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F899B94-E680-4C70-A0F0-0C54E71D8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/>
              <a:t>Formas de mercado (I)</a:t>
            </a:r>
            <a:endParaRPr lang="en-US" altLang="en-US" sz="3200" b="1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0595FD9-AD39-45D3-8DBE-347EDAFE6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pt-PT" altLang="en-US" sz="2400" b="1">
                <a:solidFill>
                  <a:srgbClr val="009900"/>
                </a:solidFill>
              </a:rPr>
              <a:t>Concorrência perfeita</a:t>
            </a:r>
          </a:p>
          <a:p>
            <a:pPr eaLnBrk="1" hangingPunct="1"/>
            <a:r>
              <a:rPr lang="pt-PT" altLang="en-US" sz="2400" b="1" i="1"/>
              <a:t>Concorrência imperfeita</a:t>
            </a:r>
          </a:p>
          <a:p>
            <a:pPr lvl="1" eaLnBrk="1" hangingPunct="1"/>
            <a:r>
              <a:rPr lang="pt-PT" altLang="en-US" sz="2400" b="1" i="1"/>
              <a:t>Concorrência monopolística </a:t>
            </a:r>
          </a:p>
          <a:p>
            <a:pPr lvl="1" eaLnBrk="1" hangingPunct="1"/>
            <a:r>
              <a:rPr lang="pt-PT" altLang="en-US" sz="2400" b="1" i="1"/>
              <a:t>Oligopólio</a:t>
            </a:r>
          </a:p>
          <a:p>
            <a:pPr lvl="1" eaLnBrk="1" hangingPunct="1"/>
            <a:r>
              <a:rPr lang="pt-PT" altLang="en-US" sz="2400" b="1" i="1"/>
              <a:t>Monopólio</a:t>
            </a:r>
            <a:endParaRPr lang="en-US" altLang="en-US" sz="2400"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>
            <a:extLst>
              <a:ext uri="{FF2B5EF4-FFF2-40B4-BE49-F238E27FC236}">
                <a16:creationId xmlns:a16="http://schemas.microsoft.com/office/drawing/2014/main" id="{791DD4DD-252F-4DD3-B6E1-9FC4D6B4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3651C77-492D-49E2-8BA7-0CEEF4D399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BCD96FB-683A-44A3-86F7-E10343453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/>
              <a:t>Formas de mercado (II)</a:t>
            </a:r>
            <a:endParaRPr lang="en-US" altLang="en-US" sz="3200" b="1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1A94516-5EB0-4E38-B4D4-1075F6B95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rgbClr val="0000FF"/>
                </a:solidFill>
              </a:rPr>
              <a:t>Concorrência perfeita</a:t>
            </a:r>
          </a:p>
          <a:p>
            <a:pPr eaLnBrk="1" hangingPunct="1"/>
            <a:r>
              <a:rPr lang="pt-PT" altLang="en-US" sz="1800" b="1"/>
              <a:t>Muitas empresas </a:t>
            </a:r>
          </a:p>
          <a:p>
            <a:pPr eaLnBrk="1" hangingPunct="1"/>
            <a:r>
              <a:rPr lang="pt-PT" altLang="en-US" sz="1800" b="1"/>
              <a:t>Entrada e saída do mercado: </a:t>
            </a:r>
            <a:r>
              <a:rPr lang="pt-PT" altLang="en-US" sz="1800" b="1" u="sng">
                <a:solidFill>
                  <a:srgbClr val="009900"/>
                </a:solidFill>
              </a:rPr>
              <a:t>fácil</a:t>
            </a:r>
          </a:p>
          <a:p>
            <a:pPr eaLnBrk="1" hangingPunct="1"/>
            <a:r>
              <a:rPr lang="pt-PT" altLang="en-US" sz="1800" b="1"/>
              <a:t>Produtos idênticos</a:t>
            </a:r>
          </a:p>
          <a:p>
            <a:pPr eaLnBrk="1" hangingPunct="1"/>
            <a:r>
              <a:rPr lang="pt-PT" altLang="en-US" sz="1800" b="1"/>
              <a:t>Grau de controlo sobre os preços: </a:t>
            </a:r>
            <a:r>
              <a:rPr lang="pt-PT" altLang="en-US" sz="1800" b="1" u="sng">
                <a:solidFill>
                  <a:schemeClr val="accent2"/>
                </a:solidFill>
              </a:rPr>
              <a:t>nenhum</a:t>
            </a:r>
            <a:endParaRPr lang="pt-PT" altLang="en-US" sz="1800" b="1" u="sng"/>
          </a:p>
          <a:p>
            <a:pPr lvl="2" eaLnBrk="1" hangingPunct="1"/>
            <a:r>
              <a:rPr lang="pt-PT" altLang="en-US" sz="1800" b="1" i="1"/>
              <a:t>Forma de mercado ideal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rgbClr val="0000FF"/>
                </a:solidFill>
              </a:rPr>
              <a:t>Concorrência monopolística</a:t>
            </a:r>
          </a:p>
          <a:p>
            <a:pPr eaLnBrk="1" hangingPunct="1"/>
            <a:r>
              <a:rPr lang="pt-PT" altLang="en-US" sz="1800" b="1"/>
              <a:t>Muitas empresas </a:t>
            </a:r>
          </a:p>
          <a:p>
            <a:pPr eaLnBrk="1" hangingPunct="1"/>
            <a:r>
              <a:rPr lang="pt-PT" altLang="en-US" sz="1800" b="1"/>
              <a:t>Entrada e saída do mercado: </a:t>
            </a:r>
            <a:r>
              <a:rPr lang="pt-PT" altLang="en-US" sz="1800" b="1" u="sng">
                <a:solidFill>
                  <a:srgbClr val="009900"/>
                </a:solidFill>
              </a:rPr>
              <a:t>fácil</a:t>
            </a:r>
          </a:p>
          <a:p>
            <a:pPr eaLnBrk="1" hangingPunct="1"/>
            <a:r>
              <a:rPr lang="pt-PT" altLang="en-US" sz="1800" b="1" i="1"/>
              <a:t>Produtos diferenciados (roupa de marca)</a:t>
            </a:r>
          </a:p>
          <a:p>
            <a:pPr eaLnBrk="1" hangingPunct="1"/>
            <a:r>
              <a:rPr lang="pt-PT" altLang="en-US" sz="1800" b="1"/>
              <a:t>Grau de controlo sobre os preços: </a:t>
            </a:r>
            <a:r>
              <a:rPr lang="pt-PT" altLang="en-US" sz="1800" b="1" u="sng">
                <a:solidFill>
                  <a:schemeClr val="accent2"/>
                </a:solidFill>
              </a:rPr>
              <a:t>algum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en-US" sz="2000" b="1" i="1"/>
          </a:p>
          <a:p>
            <a:pPr eaLnBrk="1" hangingPunct="1"/>
            <a:endParaRPr lang="pt-PT" altLang="en-US" sz="2000" b="1" i="1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>
            <a:extLst>
              <a:ext uri="{FF2B5EF4-FFF2-40B4-BE49-F238E27FC236}">
                <a16:creationId xmlns:a16="http://schemas.microsoft.com/office/drawing/2014/main" id="{44F774BF-80E3-449D-9EA5-D59144E5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D1A9467-9B82-401A-A1B9-74B464D892C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DF061CD-D6E0-4866-9972-C7D5C3756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/>
              <a:t>Formas de mercado (III)</a:t>
            </a:r>
            <a:endParaRPr lang="en-US" altLang="en-US" sz="3200" b="1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70CD02E-7F56-4ED0-B34A-FADB5C18B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748712" cy="426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rgbClr val="0000FF"/>
                </a:solidFill>
              </a:rPr>
              <a:t>Oligopólio</a:t>
            </a:r>
          </a:p>
          <a:p>
            <a:pPr eaLnBrk="1" hangingPunct="1"/>
            <a:r>
              <a:rPr lang="pt-PT" altLang="en-US" sz="1800" b="1"/>
              <a:t>Poucas empresas </a:t>
            </a:r>
          </a:p>
          <a:p>
            <a:pPr eaLnBrk="1" hangingPunct="1"/>
            <a:r>
              <a:rPr lang="pt-PT" altLang="en-US" sz="1800" b="1"/>
              <a:t>Entrada e saída do mercado: </a:t>
            </a:r>
            <a:r>
              <a:rPr lang="pt-PT" altLang="en-US" sz="1800" b="1" u="sng">
                <a:solidFill>
                  <a:srgbClr val="009900"/>
                </a:solidFill>
              </a:rPr>
              <a:t>difícil</a:t>
            </a:r>
          </a:p>
          <a:p>
            <a:pPr eaLnBrk="1" hangingPunct="1"/>
            <a:r>
              <a:rPr lang="pt-PT" altLang="en-US" sz="1800" b="1" i="1"/>
              <a:t>Pouca ou nenhuma diferenciação do produto (aço)</a:t>
            </a:r>
          </a:p>
          <a:p>
            <a:pPr eaLnBrk="1" hangingPunct="1"/>
            <a:r>
              <a:rPr lang="pt-PT" altLang="en-US" sz="1800" b="1"/>
              <a:t>Grau de controlo sobre os preços: </a:t>
            </a:r>
            <a:r>
              <a:rPr lang="pt-PT" altLang="en-US" sz="1800" b="1" u="sng">
                <a:solidFill>
                  <a:schemeClr val="accent2"/>
                </a:solidFill>
              </a:rPr>
              <a:t>algum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solidFill>
                <a:schemeClr val="accent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rgbClr val="0000FF"/>
                </a:solidFill>
              </a:rPr>
              <a:t>Monopólio</a:t>
            </a:r>
          </a:p>
          <a:p>
            <a:pPr eaLnBrk="1" hangingPunct="1"/>
            <a:r>
              <a:rPr lang="pt-PT" altLang="en-US" sz="1800" b="1"/>
              <a:t>Uma empresa</a:t>
            </a:r>
          </a:p>
          <a:p>
            <a:pPr eaLnBrk="1" hangingPunct="1"/>
            <a:r>
              <a:rPr lang="pt-PT" altLang="en-US" sz="1800" b="1"/>
              <a:t>Entrada e saída do mercado: </a:t>
            </a:r>
            <a:r>
              <a:rPr lang="pt-PT" altLang="en-US" sz="1800" b="1" u="sng">
                <a:solidFill>
                  <a:srgbClr val="009900"/>
                </a:solidFill>
              </a:rPr>
              <a:t>bloqueada</a:t>
            </a:r>
          </a:p>
          <a:p>
            <a:pPr eaLnBrk="1" hangingPunct="1"/>
            <a:r>
              <a:rPr lang="pt-PT" altLang="en-US" sz="1800" b="1" i="1"/>
              <a:t>Produto único (eletricidade, gás)</a:t>
            </a:r>
          </a:p>
          <a:p>
            <a:pPr eaLnBrk="1" hangingPunct="1"/>
            <a:r>
              <a:rPr lang="pt-PT" altLang="en-US" sz="1800" b="1"/>
              <a:t>Grau de controlo sobre os preços: </a:t>
            </a:r>
            <a:r>
              <a:rPr lang="pt-PT" altLang="en-US" sz="1800" b="1" u="sng">
                <a:solidFill>
                  <a:schemeClr val="accent2"/>
                </a:solidFill>
              </a:rPr>
              <a:t>algum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>
            <a:extLst>
              <a:ext uri="{FF2B5EF4-FFF2-40B4-BE49-F238E27FC236}">
                <a16:creationId xmlns:a16="http://schemas.microsoft.com/office/drawing/2014/main" id="{CD544289-7AF9-4A3D-81C5-BCF27D39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EC5FF8D-4CA1-4AA8-A545-BD7FEB3F893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36AC69F-3ED4-4EC1-8753-32D1ADD6F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Competitividade de um mercado</a:t>
            </a:r>
            <a:endParaRPr lang="en-US" altLang="en-US" sz="3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E6A33EE-B825-4E62-8DDA-0DEA71EA4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752600"/>
            <a:ext cx="7345363" cy="4267200"/>
          </a:xfrm>
        </p:spPr>
        <p:txBody>
          <a:bodyPr/>
          <a:lstStyle/>
          <a:p>
            <a:pPr eaLnBrk="1" hangingPunct="1">
              <a:spcAft>
                <a:spcPct val="2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Grau em que as empresas podem </a:t>
            </a:r>
            <a:r>
              <a:rPr lang="pt-PT" altLang="en-US" sz="2000" b="1">
                <a:solidFill>
                  <a:srgbClr val="FF0000"/>
                </a:solidFill>
                <a:latin typeface="Tahoma" panose="020B0604030504040204" pitchFamily="34" charset="0"/>
              </a:rPr>
              <a:t>influenciar os preços </a:t>
            </a:r>
            <a:endParaRPr lang="en-US" altLang="en-US" sz="2000" i="1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 algn="just" eaLnBrk="1" hangingPunct="1">
              <a:lnSpc>
                <a:spcPct val="11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Um mercado é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tanto mais competitivo</a:t>
            </a:r>
            <a:r>
              <a:rPr lang="pt-PT" altLang="en-US" sz="2000" b="1">
                <a:latin typeface="Tahoma" panose="020B0604030504040204" pitchFamily="34" charset="0"/>
              </a:rPr>
              <a:t> (ou concorrencial)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quanto menor for o poder</a:t>
            </a:r>
            <a:r>
              <a:rPr lang="pt-PT" altLang="en-US" sz="2000" b="1">
                <a:latin typeface="Tahoma" panose="020B0604030504040204" pitchFamily="34" charset="0"/>
              </a:rPr>
              <a:t> de </a:t>
            </a:r>
            <a:r>
              <a:rPr lang="pt-PT" altLang="en-US" sz="2000" b="1" u="sng">
                <a:latin typeface="Tahoma" panose="020B0604030504040204" pitchFamily="34" charset="0"/>
              </a:rPr>
              <a:t>uma empresa</a:t>
            </a:r>
            <a:r>
              <a:rPr lang="pt-PT" altLang="en-US" sz="2000" b="1">
                <a:latin typeface="Tahoma" panose="020B0604030504040204" pitchFamily="34" charset="0"/>
              </a:rPr>
              <a:t> para influenciar o mercado onde opera</a:t>
            </a:r>
            <a:endParaRPr lang="en-US" altLang="en-US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>
            <a:extLst>
              <a:ext uri="{FF2B5EF4-FFF2-40B4-BE49-F238E27FC236}">
                <a16:creationId xmlns:a16="http://schemas.microsoft.com/office/drawing/2014/main" id="{25990BD9-A4F7-4DDE-B072-0191837B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1FE838C-AFED-4E99-8925-AD0A9DEA28D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D006D20-B74E-4A90-AE6A-F64213EBE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Teoria da concorrência perfeita: hipóteses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4086389-9BAC-4D50-AED3-5DBBFED7C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marL="571500" indent="-571500" eaLnBrk="1" hangingPunct="1"/>
            <a:r>
              <a:rPr lang="pt-PT" altLang="en-US" sz="2000" b="1">
                <a:latin typeface="Tahoma" panose="020B0604030504040204" pitchFamily="34" charset="0"/>
              </a:rPr>
              <a:t>Produto homogéneo</a:t>
            </a: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Todas as empresas transacionam um bem ou serviço similar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endParaRPr lang="pt-PT" altLang="en-US" sz="2000">
              <a:latin typeface="Tahoma" panose="020B0604030504040204" pitchFamily="34" charset="0"/>
            </a:endParaRPr>
          </a:p>
          <a:p>
            <a:pPr marL="571500" indent="-571500" eaLnBrk="1" hangingPunct="1"/>
            <a:r>
              <a:rPr lang="pt-PT" altLang="en-US" sz="2000" b="1">
                <a:latin typeface="Tahoma" panose="020B0604030504040204" pitchFamily="34" charset="0"/>
              </a:rPr>
              <a:t>Os consumidores dispõem de toda a informação relativa ao bem ou serviço (qualidade, preços praticados)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pt-PT" altLang="en-US" sz="2000">
              <a:latin typeface="Tahoma" panose="020B0604030504040204" pitchFamily="34" charset="0"/>
            </a:endParaRPr>
          </a:p>
          <a:p>
            <a:pPr marL="571500" indent="-571500" eaLnBrk="1" hangingPunct="1">
              <a:spcAft>
                <a:spcPct val="2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A produção de cada empresa é uma pequena fração da produção total </a:t>
            </a:r>
          </a:p>
          <a:p>
            <a:pPr marL="571500" indent="-571500" eaLnBrk="1" hangingPunct="1">
              <a:spcAft>
                <a:spcPct val="25000"/>
              </a:spcAft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marL="571500" indent="-571500" eaLnBrk="1" hangingPunct="1"/>
            <a:r>
              <a:rPr lang="pt-PT" altLang="en-US" sz="2000" b="1">
                <a:latin typeface="Tahoma" panose="020B0604030504040204" pitchFamily="34" charset="0"/>
              </a:rPr>
              <a:t>A entrada e saída do mercado são livres</a:t>
            </a:r>
            <a:endParaRPr lang="en-US" altLang="en-US" sz="2000">
              <a:latin typeface="Tahoma" panose="020B0604030504040204" pitchFamily="34" charset="0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en-US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>
            <a:extLst>
              <a:ext uri="{FF2B5EF4-FFF2-40B4-BE49-F238E27FC236}">
                <a16:creationId xmlns:a16="http://schemas.microsoft.com/office/drawing/2014/main" id="{28D9DEFE-66FD-424F-9E99-6F280760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0522312-6945-4BF8-AE78-AB3C3E81F5B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1D9987F-3E3A-4FB5-AFDE-5B11FEB28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BE01E2F-9336-4803-B1D6-3861B58AD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752600"/>
            <a:ext cx="7777162" cy="4267200"/>
          </a:xfrm>
        </p:spPr>
        <p:txBody>
          <a:bodyPr/>
          <a:lstStyle/>
          <a:p>
            <a:pPr eaLnBrk="1" hangingPunct="1">
              <a:spcAft>
                <a:spcPct val="15000"/>
              </a:spcAft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Aspeto fundamental</a:t>
            </a:r>
            <a:r>
              <a:rPr lang="pt-PT" altLang="en-US" sz="2000">
                <a:latin typeface="Tahoma" panose="020B0604030504040204" pitchFamily="34" charset="0"/>
              </a:rPr>
              <a:t> das empresas em concorrência perfeita decorre da </a:t>
            </a:r>
            <a:r>
              <a:rPr lang="pt-PT" altLang="en-US" sz="2000" b="1">
                <a:latin typeface="Tahoma" panose="020B0604030504040204" pitchFamily="34" charset="0"/>
              </a:rPr>
              <a:t>3ª  Hipótese: </a:t>
            </a:r>
            <a:r>
              <a:rPr lang="pt-PT" altLang="en-US" sz="2000">
                <a:latin typeface="Tahoma" panose="020B0604030504040204" pitchFamily="34" charset="0"/>
              </a:rPr>
              <a:t> cada empresa é </a:t>
            </a:r>
            <a:r>
              <a:rPr lang="pt-PT" altLang="en-US" sz="2000" b="1">
                <a:solidFill>
                  <a:srgbClr val="009900"/>
                </a:solidFill>
                <a:latin typeface="Tahoma" panose="020B0604030504040204" pitchFamily="34" charset="0"/>
              </a:rPr>
              <a:t>tomadora de preço</a:t>
            </a:r>
            <a:r>
              <a:rPr lang="pt-PT" altLang="en-US" sz="2000">
                <a:latin typeface="Tahoma" panose="020B0604030504040204" pitchFamily="34" charset="0"/>
              </a:rPr>
              <a:t> (</a:t>
            </a:r>
            <a:r>
              <a:rPr lang="pt-PT" altLang="en-US" sz="2000" b="1" i="1">
                <a:solidFill>
                  <a:schemeClr val="hlink"/>
                </a:solidFill>
                <a:latin typeface="Tahoma" panose="020B0604030504040204" pitchFamily="34" charset="0"/>
              </a:rPr>
              <a:t>price taker</a:t>
            </a:r>
            <a:r>
              <a:rPr lang="pt-PT" altLang="en-US" sz="2000">
                <a:latin typeface="Tahoma" panose="020B0604030504040204" pitchFamily="34" charset="0"/>
              </a:rPr>
              <a:t>) </a:t>
            </a:r>
          </a:p>
          <a:p>
            <a:pPr eaLnBrk="1" hangingPunct="1">
              <a:spcAft>
                <a:spcPct val="15000"/>
              </a:spcAft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Significado?</a:t>
            </a:r>
            <a:r>
              <a:rPr lang="pt-PT" altLang="en-US" sz="2000">
                <a:latin typeface="Tahoma" panose="020B0604030504040204" pitchFamily="34" charset="0"/>
              </a:rPr>
              <a:t> </a:t>
            </a:r>
            <a:endParaRPr lang="en-US" altLang="en-US" sz="20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800">
                <a:latin typeface="Tahoma" panose="020B0604030504040204" pitchFamily="34" charset="0"/>
              </a:rPr>
              <a:t>A </a:t>
            </a:r>
            <a:r>
              <a:rPr lang="pt-PT" altLang="en-US" sz="1800" b="1">
                <a:latin typeface="Tahoma" panose="020B0604030504040204" pitchFamily="34" charset="0"/>
              </a:rPr>
              <a:t>dimensão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latin typeface="Tahoma" panose="020B0604030504040204" pitchFamily="34" charset="0"/>
              </a:rPr>
              <a:t>de cada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latin typeface="Tahoma" panose="020B0604030504040204" pitchFamily="34" charset="0"/>
              </a:rPr>
              <a:t>empresa</a:t>
            </a:r>
            <a:r>
              <a:rPr lang="pt-PT" altLang="en-US" sz="1800">
                <a:latin typeface="Tahoma" panose="020B0604030504040204" pitchFamily="34" charset="0"/>
              </a:rPr>
              <a:t> (medida pela quantidade produzida)</a:t>
            </a:r>
            <a:r>
              <a:rPr lang="pt-PT" altLang="en-US" sz="1800" b="1">
                <a:latin typeface="Tahoma" panose="020B0604030504040204" pitchFamily="34" charset="0"/>
              </a:rPr>
              <a:t> face ao total do setor</a:t>
            </a:r>
            <a:r>
              <a:rPr lang="pt-PT" altLang="en-US" sz="1800">
                <a:latin typeface="Tahoma" panose="020B0604030504040204" pitchFamily="34" charset="0"/>
              </a:rPr>
              <a:t> de atividade é </a:t>
            </a:r>
            <a:r>
              <a:rPr lang="pt-PT" altLang="en-US" sz="1800" b="1">
                <a:latin typeface="Tahoma" panose="020B0604030504040204" pitchFamily="34" charset="0"/>
              </a:rPr>
              <a:t>insignificante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</a:p>
          <a:p>
            <a:pPr lvl="1" eaLnBrk="1" hangingPunct="1"/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pelo que </a:t>
            </a:r>
            <a:r>
              <a:rPr lang="pt-PT" altLang="en-US" sz="1800" b="1" u="sng">
                <a:solidFill>
                  <a:schemeClr val="accent2"/>
                </a:solidFill>
                <a:latin typeface="Tahoma" panose="020B0604030504040204" pitchFamily="34" charset="0"/>
              </a:rPr>
              <a:t>não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 u="sng">
                <a:solidFill>
                  <a:schemeClr val="accent2"/>
                </a:solidFill>
                <a:latin typeface="Tahoma" panose="020B0604030504040204" pitchFamily="34" charset="0"/>
              </a:rPr>
              <a:t>consegue influenciar o preço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spcAft>
                <a:spcPct val="45000"/>
              </a:spcAft>
            </a:pPr>
            <a:r>
              <a:rPr lang="pt-PT" altLang="en-US" sz="1800">
                <a:latin typeface="Tahoma" panose="020B0604030504040204" pitchFamily="34" charset="0"/>
              </a:rPr>
              <a:t>pode vender a quantidade que quiser ao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preço de mercado</a:t>
            </a:r>
            <a:endParaRPr lang="en-US" altLang="en-US" sz="1800" b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514</TotalTime>
  <Words>2017</Words>
  <Application>Microsoft Office PowerPoint</Application>
  <PresentationFormat>Apresentação no Ecrã (4:3)</PresentationFormat>
  <Paragraphs>356</Paragraphs>
  <Slides>34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34</vt:i4>
      </vt:variant>
    </vt:vector>
  </HeadingPairs>
  <TitlesOfParts>
    <vt:vector size="40" baseType="lpstr">
      <vt:lpstr>Verdana</vt:lpstr>
      <vt:lpstr>Arial</vt:lpstr>
      <vt:lpstr>Wingdings</vt:lpstr>
      <vt:lpstr>Tahoma</vt:lpstr>
      <vt:lpstr>Times New Roman</vt:lpstr>
      <vt:lpstr>Profile</vt:lpstr>
      <vt:lpstr>Introdução à Economia T5</vt:lpstr>
      <vt:lpstr>Mercado dos produtos</vt:lpstr>
      <vt:lpstr>Noção de mercado</vt:lpstr>
      <vt:lpstr>Formas de mercado (I)</vt:lpstr>
      <vt:lpstr>Formas de mercado (II)</vt:lpstr>
      <vt:lpstr>Formas de mercado (III)</vt:lpstr>
      <vt:lpstr>Competitividade de um mercado</vt:lpstr>
      <vt:lpstr>Teoria da concorrência perfeita: hipóteses</vt:lpstr>
      <vt:lpstr>Cont.</vt:lpstr>
      <vt:lpstr> Equilíbrio de Mercado em Concorrência Perfeita no Curto Prazo</vt:lpstr>
      <vt:lpstr>Decisão da oferta: exemplo</vt:lpstr>
      <vt:lpstr>Análise do quadro anterior</vt:lpstr>
      <vt:lpstr>Cont.</vt:lpstr>
      <vt:lpstr>Cont.</vt:lpstr>
      <vt:lpstr>Regra para a decisão de oferta</vt:lpstr>
      <vt:lpstr>Curva de oferta de mercado</vt:lpstr>
      <vt:lpstr>Figura 8-4: oferta de mercado como a soma das curvas de oferta de todas as empresas</vt:lpstr>
      <vt:lpstr>Análise da Figura 8-4 </vt:lpstr>
      <vt:lpstr>Equilíbrio de mercado:  curto e longo prazo</vt:lpstr>
      <vt:lpstr>Figura 8-5: O efeito do aumento da procura sobre o preço depende dos diferentes periodos de tempo</vt:lpstr>
      <vt:lpstr>Análise da Figura 8-5</vt:lpstr>
      <vt:lpstr>Cont.</vt:lpstr>
      <vt:lpstr>Cont.</vt:lpstr>
      <vt:lpstr>Mercado dos fatores</vt:lpstr>
      <vt:lpstr>Introdução</vt:lpstr>
      <vt:lpstr>Rendimento dos fatores </vt:lpstr>
      <vt:lpstr>Produtividades marginais e custo mínimo</vt:lpstr>
      <vt:lpstr>Apresentação do PowerPoint</vt:lpstr>
      <vt:lpstr>Análise do Quadro 12-3</vt:lpstr>
      <vt:lpstr>Cont.</vt:lpstr>
      <vt:lpstr>Produto Receita Marginal  de um fator</vt:lpstr>
      <vt:lpstr>Cont.</vt:lpstr>
      <vt:lpstr>Cont.</vt:lpstr>
      <vt:lpstr>Regra do custo mínimo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T5</dc:title>
  <dc:creator>Manuela</dc:creator>
  <cp:lastModifiedBy>Gonçalo Caetano</cp:lastModifiedBy>
  <cp:revision>29</cp:revision>
  <dcterms:created xsi:type="dcterms:W3CDTF">2009-01-18T19:17:55Z</dcterms:created>
  <dcterms:modified xsi:type="dcterms:W3CDTF">2020-02-18T10:47:54Z</dcterms:modified>
</cp:coreProperties>
</file>